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95" r:id="rId3"/>
    <p:sldId id="308" r:id="rId4"/>
    <p:sldId id="296" r:id="rId5"/>
    <p:sldId id="353" r:id="rId6"/>
    <p:sldId id="297" r:id="rId7"/>
    <p:sldId id="302" r:id="rId8"/>
    <p:sldId id="344" r:id="rId9"/>
    <p:sldId id="301" r:id="rId10"/>
    <p:sldId id="262" r:id="rId11"/>
    <p:sldId id="268" r:id="rId12"/>
    <p:sldId id="261" r:id="rId13"/>
    <p:sldId id="305" r:id="rId14"/>
    <p:sldId id="269" r:id="rId15"/>
    <p:sldId id="345" r:id="rId16"/>
    <p:sldId id="348" r:id="rId17"/>
    <p:sldId id="299" r:id="rId18"/>
    <p:sldId id="349" r:id="rId19"/>
    <p:sldId id="270" r:id="rId20"/>
    <p:sldId id="347" r:id="rId21"/>
    <p:sldId id="304" r:id="rId22"/>
    <p:sldId id="271" r:id="rId23"/>
    <p:sldId id="286" r:id="rId24"/>
    <p:sldId id="307" r:id="rId25"/>
    <p:sldId id="319" r:id="rId26"/>
    <p:sldId id="287" r:id="rId27"/>
    <p:sldId id="310" r:id="rId28"/>
    <p:sldId id="325" r:id="rId29"/>
    <p:sldId id="309" r:id="rId30"/>
    <p:sldId id="320" r:id="rId31"/>
    <p:sldId id="272" r:id="rId32"/>
    <p:sldId id="321" r:id="rId33"/>
    <p:sldId id="323" r:id="rId34"/>
    <p:sldId id="311" r:id="rId35"/>
    <p:sldId id="350" r:id="rId36"/>
    <p:sldId id="278" r:id="rId37"/>
    <p:sldId id="327" r:id="rId38"/>
    <p:sldId id="328" r:id="rId39"/>
    <p:sldId id="326" r:id="rId40"/>
    <p:sldId id="329" r:id="rId41"/>
    <p:sldId id="334" r:id="rId42"/>
    <p:sldId id="331" r:id="rId43"/>
    <p:sldId id="332" r:id="rId44"/>
    <p:sldId id="290" r:id="rId45"/>
    <p:sldId id="285" r:id="rId46"/>
    <p:sldId id="335" r:id="rId47"/>
    <p:sldId id="300" r:id="rId48"/>
    <p:sldId id="333" r:id="rId49"/>
    <p:sldId id="276" r:id="rId50"/>
    <p:sldId id="351" r:id="rId51"/>
    <p:sldId id="273" r:id="rId52"/>
    <p:sldId id="274" r:id="rId53"/>
    <p:sldId id="315" r:id="rId54"/>
    <p:sldId id="281" r:id="rId55"/>
    <p:sldId id="283" r:id="rId56"/>
    <p:sldId id="346" r:id="rId57"/>
    <p:sldId id="289" r:id="rId58"/>
    <p:sldId id="313" r:id="rId59"/>
    <p:sldId id="338" r:id="rId60"/>
    <p:sldId id="339" r:id="rId61"/>
    <p:sldId id="340" r:id="rId62"/>
    <p:sldId id="341" r:id="rId63"/>
    <p:sldId id="354" r:id="rId64"/>
    <p:sldId id="355" r:id="rId65"/>
    <p:sldId id="33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08"/>
    <p:restoredTop sz="94727"/>
  </p:normalViewPr>
  <p:slideViewPr>
    <p:cSldViewPr snapToGrid="0" snapToObjects="1">
      <p:cViewPr>
        <p:scale>
          <a:sx n="100" d="100"/>
          <a:sy n="100" d="100"/>
        </p:scale>
        <p:origin x="108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5085A-504A-5042-A1B4-3F6DBC514EF6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395B4-C2BE-E94D-97E7-02C0291A9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4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79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9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3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4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3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4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02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19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0CB3A-D194-E342-9C2F-E11DA5F5F244}" type="datetimeFigureOut">
              <a:rPr lang="en-US" smtClean="0"/>
              <a:t>4/9/18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42A04-8D3E-DD41-8684-2C7EAB42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8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/>
          </a:solidFill>
          <a:latin typeface="Arial Rounded MT Bold" charset="0"/>
          <a:ea typeface="Arial Rounded MT Bold" charset="0"/>
          <a:cs typeface="Arial Rounded MT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Relationship Id="rId3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eg"/><Relationship Id="rId3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tiff"/><Relationship Id="rId3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tiff"/><Relationship Id="rId3" Type="http://schemas.openxmlformats.org/officeDocument/2006/relationships/image" Target="../media/image4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eg"/><Relationship Id="rId3" Type="http://schemas.openxmlformats.org/officeDocument/2006/relationships/image" Target="../media/image59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돌아가는 서비스 만들기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2018.04</a:t>
            </a:r>
          </a:p>
          <a:p>
            <a:r>
              <a:rPr lang="ko-KR" altLang="en-US" dirty="0" smtClean="0"/>
              <a:t>김형준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07919" y="155040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그럭저럭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우리는</a:t>
            </a:r>
            <a:r>
              <a:rPr lang="mr-IN" altLang="ko-KR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493" y="1690688"/>
            <a:ext cx="8333014" cy="49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4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8319" y="521731"/>
            <a:ext cx="4355581" cy="58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9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경영자는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23931" y="3670421"/>
            <a:ext cx="79768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/>
              <a:t>장애 없이</a:t>
            </a:r>
            <a:r>
              <a:rPr lang="en-US" altLang="ko-KR" sz="3600" dirty="0" smtClean="0"/>
              <a:t>,</a:t>
            </a:r>
            <a:r>
              <a:rPr lang="ko-KR" altLang="en-US" sz="3600" dirty="0" smtClean="0"/>
              <a:t> 속도 빠르고</a:t>
            </a:r>
            <a:r>
              <a:rPr lang="en-US" altLang="ko-KR" sz="3600" dirty="0" smtClean="0"/>
              <a:t>,</a:t>
            </a:r>
            <a:r>
              <a:rPr lang="ko-KR" altLang="en-US" sz="3600" dirty="0" smtClean="0"/>
              <a:t> 기능 짱짱하고</a:t>
            </a:r>
            <a:r>
              <a:rPr lang="en-US" altLang="ko-KR" sz="3600" dirty="0" smtClean="0"/>
              <a:t>,</a:t>
            </a:r>
          </a:p>
          <a:p>
            <a:pPr algn="ctr"/>
            <a:r>
              <a:rPr lang="en-US" altLang="ko-KR" sz="3600" dirty="0" smtClean="0"/>
              <a:t>UI</a:t>
            </a:r>
            <a:r>
              <a:rPr lang="ko-KR" altLang="en-US" sz="3600" dirty="0" smtClean="0"/>
              <a:t>도 예쁘고</a:t>
            </a:r>
            <a:r>
              <a:rPr lang="en-US" altLang="ko-KR" sz="3600" dirty="0" smtClean="0"/>
              <a:t>,</a:t>
            </a:r>
            <a:r>
              <a:rPr lang="ko-KR" altLang="en-US" sz="3600" dirty="0" smtClean="0"/>
              <a:t> 빨리 만들어 주고</a:t>
            </a:r>
            <a:r>
              <a:rPr lang="en-US" altLang="ko-KR" sz="3600" dirty="0" smtClean="0"/>
              <a:t>,</a:t>
            </a:r>
          </a:p>
          <a:p>
            <a:pPr algn="ctr"/>
            <a:r>
              <a:rPr lang="ko-KR" altLang="en-US" sz="3600" dirty="0" smtClean="0"/>
              <a:t>경쟁회사의 기능도 되어야 하고</a:t>
            </a:r>
            <a:r>
              <a:rPr lang="en-US" altLang="ko-KR" sz="3600" dirty="0" smtClean="0"/>
              <a:t>,</a:t>
            </a:r>
          </a:p>
          <a:p>
            <a:pPr algn="ctr"/>
            <a:r>
              <a:rPr lang="mr-IN" altLang="ko-KR" sz="3600" dirty="0" smtClean="0"/>
              <a:t>…</a:t>
            </a:r>
            <a:endParaRPr lang="en-US" altLang="ko-KR" sz="3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642971" y="2218889"/>
            <a:ext cx="6906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/>
              <a:t>우리도 만들어 주세요</a:t>
            </a:r>
            <a:r>
              <a:rPr lang="en-US" altLang="ko-KR" sz="5400" dirty="0" smtClean="0"/>
              <a:t>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98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40876" y="2808728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못하는 거 아시면서</a:t>
            </a:r>
            <a:r>
              <a:rPr lang="mr-IN" altLang="ko-KR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차선책은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71058" y="1895015"/>
            <a:ext cx="64059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저희가 다 알아서 해 드리겠습니다</a:t>
            </a:r>
            <a:r>
              <a:rPr lang="en-US" altLang="ko-KR" sz="3200" dirty="0" smtClean="0"/>
              <a:t>.</a:t>
            </a:r>
          </a:p>
          <a:p>
            <a:pPr algn="ctr"/>
            <a:r>
              <a:rPr lang="ko-KR" altLang="en-US" sz="3200" dirty="0" smtClean="0"/>
              <a:t>이 솔루션만 도입하면 다 됩니다</a:t>
            </a:r>
            <a:r>
              <a:rPr lang="en-US" altLang="ko-KR" sz="3200" dirty="0" smtClean="0"/>
              <a:t>.</a:t>
            </a:r>
            <a:endParaRPr lang="en-US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1053296" y="3237043"/>
            <a:ext cx="9131300" cy="2774871"/>
            <a:chOff x="1053296" y="3237043"/>
            <a:chExt cx="9131300" cy="27748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3996" y="3433814"/>
              <a:ext cx="6070600" cy="2578100"/>
            </a:xfrm>
            <a:prstGeom prst="rect">
              <a:avLst/>
            </a:prstGeom>
          </p:spPr>
        </p:pic>
        <p:sp>
          <p:nvSpPr>
            <p:cNvPr id="7" name="Oval Callout 6"/>
            <p:cNvSpPr/>
            <p:nvPr/>
          </p:nvSpPr>
          <p:spPr>
            <a:xfrm>
              <a:off x="1053296" y="3237043"/>
              <a:ext cx="3217762" cy="1508557"/>
            </a:xfrm>
            <a:prstGeom prst="wedgeEllipseCallout">
              <a:avLst>
                <a:gd name="adj1" fmla="val 62157"/>
                <a:gd name="adj2" fmla="val 35681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</a:rPr>
                <a:t>나야 나</a:t>
              </a:r>
              <a:endParaRPr lang="en-US" altLang="ko-KR" sz="36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3600" b="1" dirty="0" smtClean="0">
                  <a:solidFill>
                    <a:schemeClr val="bg1"/>
                  </a:solidFill>
                </a:rPr>
                <a:t>또 속았지</a:t>
              </a:r>
              <a:r>
                <a:rPr lang="en-US" altLang="ko-KR" sz="3600" b="1" dirty="0" smtClean="0">
                  <a:solidFill>
                    <a:schemeClr val="bg1"/>
                  </a:solidFill>
                </a:rPr>
                <a:t>!!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12103" y="1961887"/>
            <a:ext cx="34018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b="1"/>
              <a:t>악마의 유혹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21857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 스스로 할 수는 없을까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4252" y="2587416"/>
            <a:ext cx="404469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/>
              <a:t>애자일 교육</a:t>
            </a:r>
            <a:endParaRPr lang="en-US" altLang="ko-KR" sz="4400" dirty="0" smtClean="0"/>
          </a:p>
          <a:p>
            <a:pPr algn="ctr"/>
            <a:r>
              <a:rPr lang="ko-KR" altLang="en-US" sz="4400" dirty="0" smtClean="0"/>
              <a:t>웹</a:t>
            </a:r>
            <a:r>
              <a:rPr lang="en-US" altLang="ko-KR" sz="4400" dirty="0" smtClean="0"/>
              <a:t>/</a:t>
            </a:r>
            <a:r>
              <a:rPr lang="ko-KR" altLang="en-US" sz="4400" dirty="0" smtClean="0"/>
              <a:t>앱 개발 교육</a:t>
            </a:r>
            <a:endParaRPr lang="en-US" altLang="ko-KR" sz="4400" dirty="0" smtClean="0"/>
          </a:p>
          <a:p>
            <a:pPr algn="ctr"/>
            <a:r>
              <a:rPr lang="en-US" altLang="ko-KR" sz="4400" dirty="0" smtClean="0"/>
              <a:t>XXX</a:t>
            </a:r>
            <a:r>
              <a:rPr lang="ko-KR" altLang="en-US" sz="4400" dirty="0" smtClean="0"/>
              <a:t> 교육</a:t>
            </a:r>
            <a:endParaRPr lang="en-US" altLang="ko-KR" sz="4400" dirty="0" smtClean="0"/>
          </a:p>
          <a:p>
            <a:pPr algn="ctr"/>
            <a:r>
              <a:rPr lang="mr-IN" altLang="ko-KR" sz="4400" dirty="0" smtClean="0"/>
              <a:t>…</a:t>
            </a:r>
            <a:endParaRPr lang="en-US" altLang="ko-KR" sz="4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4638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9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04" y="1961264"/>
            <a:ext cx="2500175" cy="250017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72" y="3909879"/>
            <a:ext cx="2294276" cy="229427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104" y="2281384"/>
            <a:ext cx="5341658" cy="355463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두명의 조력자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4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아기 발걸음 시작</a:t>
            </a:r>
            <a:r>
              <a:rPr lang="en-US" altLang="ko-KR" dirty="0" smtClean="0"/>
              <a:t>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55" b="29620"/>
          <a:stretch/>
        </p:blipFill>
        <p:spPr>
          <a:xfrm>
            <a:off x="2990813" y="1690688"/>
            <a:ext cx="6210373" cy="48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8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72" y="1039679"/>
            <a:ext cx="2294276" cy="229427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016" y="241300"/>
            <a:ext cx="5019345" cy="645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692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시작은 해보자</a:t>
            </a:r>
            <a:r>
              <a:rPr lang="en-US" altLang="ko-KR" dirty="0" smtClean="0"/>
              <a:t>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80920" y="2045545"/>
            <a:ext cx="526137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아무 상관 없는 서비스 개발 시작</a:t>
            </a:r>
            <a:endParaRPr lang="en-US" altLang="ko-KR" sz="2800" dirty="0" smtClean="0"/>
          </a:p>
          <a:p>
            <a:endParaRPr lang="en-US" sz="2800" dirty="0"/>
          </a:p>
          <a:p>
            <a:r>
              <a:rPr lang="ko-KR" altLang="en-US" sz="2800" dirty="0" smtClean="0"/>
              <a:t>전혀 다른 환경에서 개발</a:t>
            </a:r>
            <a:endParaRPr lang="en-US" altLang="ko-KR" sz="2800" dirty="0" smtClean="0"/>
          </a:p>
          <a:p>
            <a:r>
              <a:rPr lang="ko-KR" altLang="en-US" sz="2800" dirty="0" smtClean="0"/>
              <a:t>  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 다른 개발 언어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플랫폼</a:t>
            </a:r>
            <a:endParaRPr lang="en-US" altLang="ko-KR" sz="2800" dirty="0" smtClean="0"/>
          </a:p>
          <a:p>
            <a:r>
              <a:rPr lang="ko-KR" altLang="en-US" sz="2800" dirty="0" smtClean="0"/>
              <a:t>  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 다른 운영 환경</a:t>
            </a:r>
            <a:endParaRPr lang="en-US" altLang="ko-KR" sz="2800" dirty="0" smtClean="0"/>
          </a:p>
          <a:p>
            <a:r>
              <a:rPr lang="ko-KR" altLang="en-US" sz="2800" dirty="0" smtClean="0"/>
              <a:t>  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 기존 시스템과 연결 안하기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 smtClean="0"/>
              <a:t>가장 중요한 개발자는</a:t>
            </a:r>
            <a:endParaRPr lang="en-US" altLang="ko-KR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-2570" b="-1133"/>
          <a:stretch/>
        </p:blipFill>
        <p:spPr>
          <a:xfrm>
            <a:off x="7506784" y="1690688"/>
            <a:ext cx="3607484" cy="4809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8743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4974" b="49616"/>
          <a:stretch/>
        </p:blipFill>
        <p:spPr>
          <a:xfrm>
            <a:off x="1034617" y="911756"/>
            <a:ext cx="4423397" cy="2974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1999" y="594256"/>
            <a:ext cx="5210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smtClean="0"/>
              <a:t>김형준</a:t>
            </a:r>
            <a:r>
              <a:rPr lang="en-US" altLang="ko-KR" sz="4800" b="1" dirty="0" smtClean="0"/>
              <a:t>(@</a:t>
            </a:r>
            <a:r>
              <a:rPr lang="en-US" altLang="ko-KR" sz="4800" b="1" dirty="0" err="1" smtClean="0"/>
              <a:t>babokim</a:t>
            </a:r>
            <a:r>
              <a:rPr lang="en-US" altLang="ko-KR" sz="4800" b="1" dirty="0" smtClean="0"/>
              <a:t>)</a:t>
            </a:r>
            <a:endParaRPr lang="en-US" sz="4800" b="1" dirty="0"/>
          </a:p>
        </p:txBody>
      </p:sp>
      <p:pic>
        <p:nvPicPr>
          <p:cNvPr id="6" name="Picture 2" descr="http://www.acornpub.co.kr/files/book/122109569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825" y="4119202"/>
            <a:ext cx="1746448" cy="225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013" y="4858348"/>
            <a:ext cx="1080028" cy="1262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394" y="4915130"/>
            <a:ext cx="1008019" cy="12059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35889" y="1810878"/>
            <a:ext cx="47645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err="1" smtClean="0"/>
              <a:t>bettercode</a:t>
            </a:r>
            <a:endParaRPr lang="en-US" altLang="ko-KR" sz="4800" b="1" dirty="0" smtClean="0"/>
          </a:p>
          <a:p>
            <a:pPr algn="ctr"/>
            <a:r>
              <a:rPr lang="en-US" altLang="ko-KR" sz="4800" b="1" dirty="0" err="1" smtClean="0"/>
              <a:t>www.popit.kr</a:t>
            </a:r>
            <a:endParaRPr lang="en-US" altLang="ko-KR" sz="4800" b="1" dirty="0"/>
          </a:p>
          <a:p>
            <a:pPr algn="ctr"/>
            <a:r>
              <a:rPr lang="en-US" sz="4800" b="1" dirty="0" smtClean="0"/>
              <a:t>Apache Tajo PMC</a:t>
            </a:r>
          </a:p>
          <a:p>
            <a:pPr algn="ctr"/>
            <a:endParaRPr lang="en-US" sz="4800" dirty="0"/>
          </a:p>
          <a:p>
            <a:pPr algn="ctr"/>
            <a:r>
              <a:rPr lang="en-US" sz="4800" b="1" dirty="0" err="1" smtClean="0">
                <a:solidFill>
                  <a:schemeClr val="bg1">
                    <a:lumMod val="75000"/>
                  </a:schemeClr>
                </a:solidFill>
              </a:rPr>
              <a:t>jobplanet</a:t>
            </a:r>
            <a:r>
              <a:rPr lang="en-US" sz="4800" b="1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4800" b="1" dirty="0" err="1" smtClean="0">
                <a:solidFill>
                  <a:schemeClr val="bg1">
                    <a:lumMod val="75000"/>
                  </a:schemeClr>
                </a:solidFill>
              </a:rPr>
              <a:t>gruter</a:t>
            </a:r>
            <a:r>
              <a:rPr lang="en-US" sz="4800" b="1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</a:p>
          <a:p>
            <a:pPr algn="ctr"/>
            <a:r>
              <a:rPr lang="en-US" sz="4800" b="1" dirty="0" err="1" smtClean="0">
                <a:solidFill>
                  <a:schemeClr val="bg1">
                    <a:lumMod val="75000"/>
                  </a:schemeClr>
                </a:solidFill>
              </a:rPr>
              <a:t>naver</a:t>
            </a:r>
            <a:r>
              <a:rPr lang="en-US" sz="4800" b="1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4800" b="1" dirty="0" err="1" smtClean="0">
                <a:solidFill>
                  <a:schemeClr val="bg1">
                    <a:lumMod val="75000"/>
                  </a:schemeClr>
                </a:solidFill>
              </a:rPr>
              <a:t>sds</a:t>
            </a:r>
            <a:endParaRPr lang="en-US" sz="48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걸음을 떼기는 쉽지 않다</a:t>
            </a:r>
            <a:r>
              <a:rPr lang="en-US" altLang="ko-KR" dirty="0" smtClean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88" y="1690688"/>
            <a:ext cx="9154794" cy="4073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984" y="1713838"/>
            <a:ext cx="9162203" cy="40738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9984" y="5929661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oboto" charset="0"/>
              </a:rPr>
              <a:t>Indiana Jones: Leap of Faith</a:t>
            </a:r>
            <a:endParaRPr lang="en-US" b="0" i="0" dirty="0">
              <a:effectLst/>
              <a:latin typeface="Robo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84" y="1713839"/>
            <a:ext cx="9158498" cy="40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8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첫걸음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63676" y="2441163"/>
            <a:ext cx="78646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/>
              <a:t>개발자 한명에 기능 하나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  테이블은 </a:t>
            </a:r>
            <a:r>
              <a:rPr lang="en-US" altLang="ko-KR" sz="3600" dirty="0" smtClean="0"/>
              <a:t>1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or 2</a:t>
            </a:r>
            <a:r>
              <a:rPr lang="ko-KR" altLang="en-US" sz="3600" dirty="0" smtClean="0"/>
              <a:t>개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화면 역시 </a:t>
            </a:r>
            <a:r>
              <a:rPr lang="en-US" altLang="ko-KR" sz="3600" dirty="0" smtClean="0"/>
              <a:t>1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or 2</a:t>
            </a:r>
            <a:r>
              <a:rPr lang="ko-KR" altLang="en-US" sz="3600" dirty="0" smtClean="0"/>
              <a:t>개</a:t>
            </a:r>
            <a:endParaRPr lang="en-US" altLang="ko-KR" sz="3600" dirty="0" smtClean="0"/>
          </a:p>
          <a:p>
            <a:pPr algn="ctr"/>
            <a:r>
              <a:rPr lang="en-US" altLang="ko-KR" sz="3600" dirty="0" smtClean="0"/>
              <a:t>1 </a:t>
            </a:r>
            <a:r>
              <a:rPr lang="ko-KR" altLang="en-US" sz="3600" dirty="0" smtClean="0"/>
              <a:t>주일내에 무조건 동작하는 것 만들기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하드코딩 허용</a:t>
            </a:r>
            <a:endParaRPr lang="en-US" altLang="ko-KR" sz="3600" dirty="0" smtClean="0"/>
          </a:p>
          <a:p>
            <a:pPr algn="ctr"/>
            <a:r>
              <a:rPr lang="en-US" altLang="ko-KR" sz="3600" dirty="0" smtClean="0"/>
              <a:t>HTML </a:t>
            </a:r>
            <a:r>
              <a:rPr lang="ko-KR" altLang="en-US" sz="3600" dirty="0" smtClean="0"/>
              <a:t>날 코딩 허용 등등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165916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실제 사용하는 기능을 만들자</a:t>
            </a:r>
            <a:r>
              <a:rPr lang="en-US" altLang="ko-KR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098" y="1733647"/>
            <a:ext cx="2930934" cy="4852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0486" y="2546430"/>
            <a:ext cx="38042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/>
              <a:t>微信 公众</a:t>
            </a:r>
            <a:r>
              <a:rPr lang="zh-CN" altLang="en-US" sz="5400" dirty="0" smtClean="0"/>
              <a:t>号</a:t>
            </a:r>
            <a:endParaRPr lang="en-US" altLang="zh-CN" sz="5400" dirty="0" smtClean="0"/>
          </a:p>
          <a:p>
            <a:pPr algn="ctr"/>
            <a:r>
              <a:rPr lang="ko-KR" altLang="en-US" sz="5400" dirty="0" smtClean="0"/>
              <a:t>회원 가입</a:t>
            </a:r>
            <a:endParaRPr lang="en-US" altLang="ko-KR" sz="5400" dirty="0" smtClean="0"/>
          </a:p>
          <a:p>
            <a:pPr algn="ctr"/>
            <a:r>
              <a:rPr lang="ko-KR" altLang="en-US" sz="5400" dirty="0" smtClean="0"/>
              <a:t>쿠폰 발급</a:t>
            </a:r>
            <a:endParaRPr lang="en-US" sz="5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955" y="1748563"/>
            <a:ext cx="2888004" cy="48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기술은 하고 싶은 걸로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49348" y="2475467"/>
            <a:ext cx="955902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사용하는 기술은 개발자들이 직접 선택</a:t>
            </a:r>
            <a:endParaRPr lang="en-US" altLang="ko-KR" sz="3200" dirty="0" smtClean="0"/>
          </a:p>
          <a:p>
            <a:endParaRPr lang="en-US" altLang="ko-KR" sz="3200" dirty="0"/>
          </a:p>
          <a:p>
            <a:r>
              <a:rPr lang="en-US" altLang="ko-KR" sz="3200" dirty="0" smtClean="0"/>
              <a:t>-&gt;</a:t>
            </a:r>
            <a:r>
              <a:rPr lang="ko-KR" altLang="en-US" sz="3200" dirty="0" smtClean="0"/>
              <a:t> 변화에 자발적인 참여 유도</a:t>
            </a:r>
            <a:endParaRPr lang="en-US" altLang="ko-KR" sz="3200" dirty="0" smtClean="0"/>
          </a:p>
          <a:p>
            <a:r>
              <a:rPr lang="en-US" altLang="ko-KR" sz="3200" dirty="0" smtClean="0"/>
              <a:t>-&gt;</a:t>
            </a:r>
            <a:r>
              <a:rPr lang="ko-KR" altLang="en-US" sz="3200" dirty="0" smtClean="0"/>
              <a:t> 본인의 선택이 서비스에 미치는 영향에 대한 체험 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2080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그래서 선택한 기술은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4561" y="2546430"/>
            <a:ext cx="4321864" cy="2856247"/>
          </a:xfrm>
          <a:prstGeom prst="roundRect">
            <a:avLst>
              <a:gd name="adj" fmla="val 361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알리 클라우드 가상 머신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개발 언어는 주로 </a:t>
            </a:r>
            <a:r>
              <a:rPr lang="en-US" altLang="ko-KR" sz="2400" dirty="0" smtClean="0"/>
              <a:t>Go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웹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모바일은 </a:t>
            </a:r>
            <a:r>
              <a:rPr lang="en-US" altLang="ko-KR" sz="2400" dirty="0" smtClean="0"/>
              <a:t>React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실행 환경은 </a:t>
            </a:r>
            <a:r>
              <a:rPr lang="en-US" altLang="ko-KR" sz="2400" dirty="0" smtClean="0"/>
              <a:t>Docker/Kubernetes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DB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MySQL, MongoDB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0" y="2546430"/>
            <a:ext cx="5702320" cy="2917686"/>
          </a:xfrm>
          <a:prstGeom prst="roundRect">
            <a:avLst>
              <a:gd name="adj" fmla="val 39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3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ko-KR" altLang="en-US" sz="2400" dirty="0" smtClean="0">
                <a:solidFill>
                  <a:schemeClr val="bg1"/>
                </a:solidFill>
              </a:rPr>
              <a:t>인프라 </a:t>
            </a:r>
            <a:r>
              <a:rPr lang="ko-KR" altLang="en-US" sz="2400" dirty="0">
                <a:solidFill>
                  <a:schemeClr val="bg1"/>
                </a:solidFill>
              </a:rPr>
              <a:t>하나도 모름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조력자가 </a:t>
            </a:r>
            <a:r>
              <a:rPr lang="en-US" altLang="ko-KR" sz="2400" dirty="0">
                <a:solidFill>
                  <a:schemeClr val="bg1"/>
                </a:solidFill>
              </a:rPr>
              <a:t>Go </a:t>
            </a:r>
            <a:r>
              <a:rPr lang="ko-KR" altLang="en-US" sz="2400" dirty="0">
                <a:solidFill>
                  <a:schemeClr val="bg1"/>
                </a:solidFill>
              </a:rPr>
              <a:t>책 저자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r>
              <a:rPr lang="ko-KR" altLang="en-US" sz="2400" dirty="0">
                <a:solidFill>
                  <a:schemeClr val="bg1"/>
                </a:solidFill>
              </a:rPr>
              <a:t> 중국에서 많이 사용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Angular</a:t>
            </a:r>
            <a:r>
              <a:rPr lang="ko-KR" altLang="en-US" sz="2400" dirty="0">
                <a:solidFill>
                  <a:schemeClr val="bg1"/>
                </a:solidFill>
              </a:rPr>
              <a:t>보다는 심플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Linux </a:t>
            </a:r>
            <a:r>
              <a:rPr lang="ko-KR" altLang="en-US" sz="2400" dirty="0">
                <a:solidFill>
                  <a:schemeClr val="bg1"/>
                </a:solidFill>
              </a:rPr>
              <a:t>명령도 잘 모르니 그냥 있는거 사용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smtClean="0">
                <a:solidFill>
                  <a:schemeClr val="bg1"/>
                </a:solidFill>
              </a:rPr>
              <a:t>남들이 다 사용하니까</a:t>
            </a:r>
            <a:r>
              <a:rPr lang="en-US" altLang="ko-KR" sz="2400" dirty="0" smtClean="0">
                <a:solidFill>
                  <a:schemeClr val="bg1"/>
                </a:solidFill>
              </a:rPr>
              <a:t>!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058460" y="3312821"/>
            <a:ext cx="775504" cy="129636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64188" y="1712410"/>
            <a:ext cx="4277355" cy="4277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57936" y="2450703"/>
            <a:ext cx="608846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Agile</a:t>
            </a:r>
          </a:p>
          <a:p>
            <a:endParaRPr lang="en-US" sz="3200" b="1" dirty="0" smtClean="0">
              <a:latin typeface="Franklin Gothic Heavy" charset="0"/>
              <a:ea typeface="Franklin Gothic Heavy" charset="0"/>
              <a:cs typeface="Franklin Gothic Heavy" charset="0"/>
            </a:endParaRPr>
          </a:p>
          <a:p>
            <a:r>
              <a:rPr lang="en-US" sz="72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Micro Service</a:t>
            </a:r>
            <a:endParaRPr lang="en-US" sz="72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우리가 하고 있는 것이 뭐지</a:t>
            </a:r>
            <a:r>
              <a:rPr lang="en-US" altLang="ko-KR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애자일이 아닌 애자일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936004"/>
            <a:ext cx="108753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애자일을 하기 위해 애자일을 한것이 아니다</a:t>
            </a:r>
            <a:r>
              <a:rPr lang="en-US" altLang="ko-KR" sz="2400" dirty="0" smtClean="0"/>
              <a:t>.</a:t>
            </a:r>
          </a:p>
          <a:p>
            <a:pPr algn="ctr"/>
            <a:r>
              <a:rPr lang="ko-KR" altLang="en-US" sz="2400" dirty="0" smtClean="0"/>
              <a:t>지금 하고 있는 것이 애자일인지도 모르겠다</a:t>
            </a:r>
            <a:r>
              <a:rPr lang="en-US" altLang="ko-KR" sz="2400" dirty="0" smtClean="0"/>
              <a:t>.</a:t>
            </a:r>
          </a:p>
          <a:p>
            <a:pPr algn="ctr"/>
            <a:endParaRPr lang="en-US" altLang="ko-KR" sz="3600" dirty="0"/>
          </a:p>
          <a:p>
            <a:pPr algn="ctr"/>
            <a:r>
              <a:rPr lang="ko-KR" altLang="en-US" sz="2400" dirty="0" smtClean="0"/>
              <a:t>하지만 지금 </a:t>
            </a:r>
            <a:r>
              <a:rPr lang="ko-KR" altLang="en-US" sz="3600" b="1" dirty="0" smtClean="0">
                <a:solidFill>
                  <a:srgbClr val="FF0000"/>
                </a:solidFill>
              </a:rPr>
              <a:t>필요</a:t>
            </a:r>
            <a:r>
              <a:rPr lang="ko-KR" altLang="en-US" sz="2400" dirty="0" smtClean="0"/>
              <a:t>한 것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지금 할 수 있는 것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지금 </a:t>
            </a:r>
            <a:r>
              <a:rPr lang="ko-KR" altLang="en-US" sz="3600" b="1" dirty="0" smtClean="0">
                <a:solidFill>
                  <a:srgbClr val="FF0000"/>
                </a:solidFill>
              </a:rPr>
              <a:t>돌아가는</a:t>
            </a:r>
            <a:r>
              <a:rPr lang="ko-KR" altLang="en-US" sz="2400" dirty="0" smtClean="0"/>
              <a:t> 것을 지속적으로 하고 있다</a:t>
            </a:r>
            <a:r>
              <a:rPr lang="en-US" altLang="ko-KR" sz="2400" dirty="0" smtClean="0"/>
              <a:t>.</a:t>
            </a:r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 smtClean="0"/>
              <a:t>또한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회고는 하지 않지만 만들어서 운영중인 것도</a:t>
            </a:r>
            <a:endParaRPr lang="en-US" altLang="ko-KR" sz="2400" dirty="0" smtClean="0"/>
          </a:p>
          <a:p>
            <a:pPr algn="ctr"/>
            <a:r>
              <a:rPr lang="ko-KR" altLang="en-US" sz="3600" b="1" dirty="0" smtClean="0">
                <a:solidFill>
                  <a:srgbClr val="FF0000"/>
                </a:solidFill>
              </a:rPr>
              <a:t>다시 만들면서 개선</a:t>
            </a:r>
            <a:r>
              <a:rPr lang="ko-KR" altLang="en-US" sz="2400" dirty="0" smtClean="0"/>
              <a:t>한다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535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쥐뿔도 모르면서 </a:t>
            </a:r>
            <a:r>
              <a:rPr lang="en-US" altLang="ko-KR" dirty="0" smtClean="0"/>
              <a:t>MSA?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4938" y="2083443"/>
            <a:ext cx="8222123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u="sng" dirty="0" smtClean="0"/>
              <a:t>Micro Service Architecture</a:t>
            </a:r>
            <a:r>
              <a:rPr lang="ko-KR" altLang="en-US" sz="2400" i="1" u="sng" dirty="0" smtClean="0"/>
              <a:t>는 쉬운 아키텍처가 아님</a:t>
            </a:r>
            <a:endParaRPr lang="en-US" altLang="ko-KR" sz="2400" i="1" u="sng" dirty="0" smtClean="0"/>
          </a:p>
          <a:p>
            <a:pPr algn="ctr"/>
            <a:r>
              <a:rPr lang="ko-KR" altLang="en-US" sz="2400" i="1" u="sng" dirty="0" smtClean="0"/>
              <a:t>개발</a:t>
            </a:r>
            <a:r>
              <a:rPr lang="en-US" altLang="ko-KR" sz="2400" i="1" u="sng" dirty="0" smtClean="0"/>
              <a:t>/</a:t>
            </a:r>
            <a:r>
              <a:rPr lang="ko-KR" altLang="en-US" sz="2400" i="1" u="sng" dirty="0" smtClean="0"/>
              <a:t>운영 성숙도가 높은 조직에서나 적용 가능</a:t>
            </a:r>
            <a:endParaRPr lang="en-US" altLang="ko-KR" sz="2400" i="1" u="sng" dirty="0" smtClean="0"/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 smtClean="0"/>
              <a:t>그러면 왜</a:t>
            </a:r>
            <a:r>
              <a:rPr lang="en-US" altLang="ko-KR" sz="3200" dirty="0" smtClean="0"/>
              <a:t>?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 smtClean="0"/>
              <a:t>현재 개발 조직의 능력으로 할 수 있는 최선이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작게 만드는 것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그냥</a:t>
            </a:r>
            <a:r>
              <a:rPr lang="en-US" altLang="ko-KR" sz="3200" dirty="0" smtClean="0"/>
              <a:t> </a:t>
            </a:r>
            <a:r>
              <a:rPr lang="en-US" altLang="ko-KR" sz="5400" b="1" dirty="0" smtClean="0">
                <a:solidFill>
                  <a:srgbClr val="FF0000"/>
                </a:solidFill>
              </a:rPr>
              <a:t>Micro</a:t>
            </a:r>
            <a:r>
              <a:rPr lang="ko-KR" altLang="en-US" sz="3200" dirty="0" smtClean="0"/>
              <a:t>일뿐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45070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-192"/>
          <a:stretch/>
        </p:blipFill>
        <p:spPr>
          <a:xfrm>
            <a:off x="254000" y="2417182"/>
            <a:ext cx="3644900" cy="31581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그냥 하는 것</a:t>
            </a:r>
            <a:r>
              <a:rPr lang="en-US" altLang="ko-KR" dirty="0" smtClean="0"/>
              <a:t>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9400" y="1734084"/>
            <a:ext cx="78612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개발자</a:t>
            </a:r>
            <a:r>
              <a:rPr lang="en-US" altLang="ko-KR" sz="2400" dirty="0" smtClean="0"/>
              <a:t>1:</a:t>
            </a:r>
            <a:r>
              <a:rPr lang="ko-KR" altLang="en-US" sz="2400" dirty="0" smtClean="0"/>
              <a:t> 매장에 </a:t>
            </a:r>
            <a:r>
              <a:rPr lang="en-US" altLang="ko-KR" sz="2400" dirty="0" smtClean="0"/>
              <a:t>POS</a:t>
            </a:r>
            <a:r>
              <a:rPr lang="ko-KR" altLang="en-US" sz="2400" dirty="0" smtClean="0"/>
              <a:t>가 너무 느려</a:t>
            </a:r>
            <a:r>
              <a:rPr lang="en-US" altLang="ko-KR" sz="2400" dirty="0"/>
              <a:t>!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운영자</a:t>
            </a:r>
            <a:r>
              <a:rPr lang="en-US" altLang="ko-KR" sz="2400" dirty="0" smtClean="0"/>
              <a:t>1:</a:t>
            </a:r>
            <a:r>
              <a:rPr lang="ko-KR" altLang="en-US" sz="2400" dirty="0" smtClean="0"/>
              <a:t> 확인해보니 </a:t>
            </a:r>
            <a:r>
              <a:rPr lang="en-US" altLang="ko-KR" sz="2400" dirty="0" smtClean="0"/>
              <a:t>MongoDB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CPU</a:t>
            </a:r>
            <a:r>
              <a:rPr lang="ko-KR" altLang="en-US" sz="2400" dirty="0" smtClean="0"/>
              <a:t>가 </a:t>
            </a:r>
            <a:r>
              <a:rPr lang="en-US" altLang="ko-KR" sz="2400" dirty="0" smtClean="0"/>
              <a:t>100%</a:t>
            </a:r>
            <a:r>
              <a:rPr lang="ko-KR" altLang="en-US" sz="2400" dirty="0" smtClean="0"/>
              <a:t> 인데</a:t>
            </a:r>
            <a:r>
              <a:rPr lang="en-US" altLang="ko-KR" sz="2400" dirty="0" smtClean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옆에 있는 참견꾼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MongoDB</a:t>
            </a:r>
            <a:r>
              <a:rPr lang="ko-KR" altLang="en-US" sz="2400" dirty="0" smtClean="0"/>
              <a:t>는 인덱스가 메모리 크기를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     넘어서면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문제가 발생하는데 메모리가 모자라서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     그런것이 아닐까</a:t>
            </a:r>
            <a:r>
              <a:rPr lang="en-US" altLang="ko-KR" sz="2400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운영자</a:t>
            </a:r>
            <a:r>
              <a:rPr lang="en-US" altLang="ko-KR" sz="2400" dirty="0" smtClean="0"/>
              <a:t>1:</a:t>
            </a:r>
            <a:r>
              <a:rPr lang="ko-KR" altLang="en-US" sz="2400" dirty="0" smtClean="0"/>
              <a:t> 그래</a:t>
            </a:r>
            <a:r>
              <a:rPr lang="en-US" altLang="ko-KR" sz="2400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(2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~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 분뒤</a:t>
            </a:r>
            <a:r>
              <a:rPr lang="en-US" altLang="ko-KR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운영자</a:t>
            </a:r>
            <a:r>
              <a:rPr lang="en-US" altLang="ko-KR" sz="2400" dirty="0" smtClean="0"/>
              <a:t>1:</a:t>
            </a:r>
            <a:r>
              <a:rPr lang="ko-KR" altLang="en-US" sz="2400" dirty="0" smtClean="0"/>
              <a:t> 서버 메모리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배로 늘렸어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이제 확인해봐</a:t>
            </a:r>
            <a:r>
              <a:rPr lang="en-US" altLang="ko-KR" sz="2400" dirty="0" smtClean="0"/>
              <a:t>!</a:t>
            </a:r>
            <a:r>
              <a:rPr lang="ko-KR" alt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15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6480" y="891550"/>
            <a:ext cx="3829020" cy="51501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4249" y="891550"/>
            <a:ext cx="4005451" cy="51501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5813" y="3044141"/>
            <a:ext cx="13056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mtClean="0"/>
              <a:t>VS.</a:t>
            </a:r>
            <a:endParaRPr lang="en-US" sz="6600" b="1"/>
          </a:p>
        </p:txBody>
      </p:sp>
    </p:spTree>
    <p:extLst>
      <p:ext uri="{BB962C8B-B14F-4D97-AF65-F5344CB8AC3E}">
        <p14:creationId xmlns:p14="http://schemas.microsoft.com/office/powerpoint/2010/main" val="6587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오늘의 주제는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4002" y="2176040"/>
            <a:ext cx="116637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제가 중국에서 했던 일을 이야기 해보겠습니다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 중국에서의 경험은 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/>
              <a:t>1.</a:t>
            </a:r>
            <a:r>
              <a:rPr lang="ko-KR" altLang="en-US" sz="2800" dirty="0" smtClean="0"/>
              <a:t> 현재 운영 중인 시스템을 경쟁력 있는 시스템으로 만드는 것과</a:t>
            </a:r>
            <a:endParaRPr lang="en-US" altLang="ko-KR" sz="2800" dirty="0" smtClean="0"/>
          </a:p>
          <a:p>
            <a:r>
              <a:rPr lang="en-US" altLang="ko-KR" sz="2800" dirty="0" smtClean="0"/>
              <a:t>2.</a:t>
            </a:r>
            <a:r>
              <a:rPr lang="ko-KR" altLang="en-US" sz="2800" dirty="0" smtClean="0"/>
              <a:t> 이것을 클라우스 서비스로 만드는 것 이지만 </a:t>
            </a:r>
            <a:endParaRPr lang="en-US" altLang="ko-KR" sz="2800" dirty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이런 이야기를 통해 </a:t>
            </a:r>
            <a:r>
              <a:rPr lang="ko-KR" altLang="en-US" sz="4000" b="1" dirty="0" smtClean="0">
                <a:solidFill>
                  <a:srgbClr val="FF0000"/>
                </a:solidFill>
              </a:rPr>
              <a:t>대충 돌아간다</a:t>
            </a:r>
            <a:r>
              <a:rPr lang="ko-KR" altLang="en-US" sz="2800" dirty="0" smtClean="0"/>
              <a:t>가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800" dirty="0" smtClean="0"/>
              <a:t>무엇인지 전달하고 싶습니다</a:t>
            </a:r>
            <a:r>
              <a:rPr lang="en-US" altLang="ko-KR" sz="2800" dirty="0" smtClean="0"/>
              <a:t>.</a:t>
            </a:r>
            <a:r>
              <a:rPr lang="ko-KR" altLang="en-US" sz="2800" dirty="0" smtClean="0"/>
              <a:t>  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18548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717217" y="2789499"/>
            <a:ext cx="7068383" cy="392880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OFO vs. </a:t>
            </a:r>
            <a:r>
              <a:rPr lang="en-US" dirty="0" err="1" smtClean="0"/>
              <a:t>Mobike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3"/>
          <a:stretch/>
        </p:blipFill>
        <p:spPr>
          <a:xfrm>
            <a:off x="393539" y="1818009"/>
            <a:ext cx="5104436" cy="280479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569843" y="3865944"/>
            <a:ext cx="2071868" cy="1643605"/>
          </a:xfrm>
          <a:prstGeom prst="roundRect">
            <a:avLst>
              <a:gd name="adj" fmla="val 656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59078" y="3865944"/>
            <a:ext cx="2210765" cy="4977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62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1000" y="1710900"/>
            <a:ext cx="8001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2016</a:t>
            </a:r>
            <a:r>
              <a:rPr lang="ko-KR" altLang="en-US" sz="2800" b="1" dirty="0" smtClean="0"/>
              <a:t> 광군제에 </a:t>
            </a:r>
            <a:r>
              <a:rPr lang="en-US" altLang="ko-KR" sz="2800" b="1" dirty="0" smtClean="0"/>
              <a:t>O2O </a:t>
            </a:r>
            <a:r>
              <a:rPr lang="ko-KR" altLang="en-US" sz="2800" b="1" dirty="0" smtClean="0"/>
              <a:t>판매에 새로운 서비스를 적용</a:t>
            </a:r>
            <a:endParaRPr lang="en-US" altLang="ko-KR" sz="2800" b="1" dirty="0" smtClean="0"/>
          </a:p>
          <a:p>
            <a:r>
              <a:rPr lang="ko-KR" altLang="en-US" sz="2400" dirty="0" smtClean="0"/>
              <a:t>  </a:t>
            </a:r>
            <a:r>
              <a:rPr lang="en-US" sz="2400" dirty="0" err="1" smtClean="0"/>
              <a:t>Tmall</a:t>
            </a:r>
            <a:r>
              <a:rPr lang="en-US" sz="2400" dirty="0" smtClean="0"/>
              <a:t> </a:t>
            </a:r>
            <a:r>
              <a:rPr lang="ko-KR" altLang="en-US" sz="2400" dirty="0" smtClean="0"/>
              <a:t>주문 시 오프라인 매장으로 주문 정보 전송</a:t>
            </a:r>
            <a:endParaRPr lang="en-US" altLang="ko-KR" sz="2400" dirty="0" smtClean="0"/>
          </a:p>
          <a:p>
            <a:r>
              <a:rPr lang="ko-KR" altLang="en-US" sz="2400" dirty="0" smtClean="0"/>
              <a:t>  재고가 있는 고객에게 가까운 오프라인 매장에서 </a:t>
            </a:r>
            <a:endParaRPr lang="en-US" altLang="ko-KR" sz="2400" dirty="0" smtClean="0"/>
          </a:p>
          <a:p>
            <a:r>
              <a:rPr lang="ko-KR" altLang="en-US" sz="2400" dirty="0" smtClean="0"/>
              <a:t>  제품 배송</a:t>
            </a:r>
            <a:endParaRPr lang="en-US" altLang="ko-KR" sz="2400" dirty="0" smtClean="0"/>
          </a:p>
          <a:p>
            <a:endParaRPr lang="en-US" sz="2400" dirty="0" smtClean="0"/>
          </a:p>
          <a:p>
            <a:r>
              <a:rPr lang="ko-KR" altLang="en-US" sz="2400" dirty="0" smtClean="0"/>
              <a:t>원인은 순서가 뒤죽박죽된 데이터 때문</a:t>
            </a:r>
            <a:endParaRPr lang="en-US" altLang="ko-KR" sz="2400" dirty="0" smtClean="0"/>
          </a:p>
          <a:p>
            <a:r>
              <a:rPr lang="en-US" altLang="ko-KR" sz="2400" dirty="0" smtClean="0"/>
              <a:t>(Event Driven</a:t>
            </a:r>
            <a:r>
              <a:rPr lang="ko-KR" altLang="en-US" sz="2400" dirty="0" smtClean="0"/>
              <a:t>으로 구성했는데 여러 상황이 꼬임</a:t>
            </a:r>
            <a:r>
              <a:rPr lang="en-US" altLang="ko-KR" sz="2400" dirty="0" smtClean="0"/>
              <a:t>)</a:t>
            </a:r>
          </a:p>
          <a:p>
            <a:endParaRPr lang="en-US" sz="2400" dirty="0"/>
          </a:p>
          <a:p>
            <a:r>
              <a:rPr lang="ko-KR" altLang="en-US" sz="2400" b="1" u="sng" dirty="0" smtClean="0"/>
              <a:t>결국은 </a:t>
            </a:r>
            <a:r>
              <a:rPr lang="en-US" altLang="ko-KR" sz="2400" b="1" u="sng" dirty="0" smtClean="0"/>
              <a:t>1</a:t>
            </a:r>
            <a:r>
              <a:rPr lang="ko-KR" altLang="en-US" sz="2400" b="1" u="sng" dirty="0" smtClean="0"/>
              <a:t>시간 만에 롤백</a:t>
            </a:r>
            <a:endParaRPr lang="en-US" sz="24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66" y="762409"/>
            <a:ext cx="3368663" cy="51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8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그래도 남은 것은</a:t>
            </a:r>
            <a:r>
              <a:rPr lang="en-US" altLang="ko-KR" dirty="0" smtClean="0"/>
              <a:t>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26617" y="1984534"/>
            <a:ext cx="813876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 smtClean="0"/>
              <a:t>새로운 환경에 대한 두려움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거부감이 사라짐</a:t>
            </a:r>
            <a:endParaRPr lang="en-US" altLang="ko-KR" sz="3200" dirty="0" smtClean="0"/>
          </a:p>
          <a:p>
            <a:pPr algn="ctr">
              <a:lnSpc>
                <a:spcPct val="150000"/>
              </a:lnSpc>
            </a:pPr>
            <a:r>
              <a:rPr lang="ko-KR" altLang="en-US" sz="3200" dirty="0" smtClean="0"/>
              <a:t>뽀개고 다시 만들기</a:t>
            </a:r>
            <a:endParaRPr lang="en-US" altLang="ko-KR" sz="3200" dirty="0" smtClean="0"/>
          </a:p>
          <a:p>
            <a:pPr algn="ctr">
              <a:lnSpc>
                <a:spcPct val="150000"/>
              </a:lnSpc>
            </a:pPr>
            <a:r>
              <a:rPr lang="ko-KR" altLang="en-US" sz="3200" dirty="0" smtClean="0"/>
              <a:t>복잡하게 생각하지 않고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그냥 하는것에 익숙</a:t>
            </a:r>
            <a:endParaRPr lang="en-US" altLang="ko-KR" sz="3200" dirty="0" smtClean="0"/>
          </a:p>
          <a:p>
            <a:pPr algn="ctr">
              <a:lnSpc>
                <a:spcPct val="150000"/>
              </a:lnSpc>
            </a:pPr>
            <a:r>
              <a:rPr lang="ko-KR" altLang="en-US" sz="3200" dirty="0" smtClean="0"/>
              <a:t>여기에 적응된 몇몇 </a:t>
            </a:r>
            <a:r>
              <a:rPr lang="ko-KR" altLang="en-US" sz="4000" b="1" dirty="0" smtClean="0">
                <a:solidFill>
                  <a:srgbClr val="FF0000"/>
                </a:solidFill>
              </a:rPr>
              <a:t>개발자</a:t>
            </a:r>
            <a:endParaRPr lang="en-US" altLang="ko-KR" sz="4000" b="1" dirty="0" smtClean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 smtClean="0"/>
              <a:t>돌아가는 몇가지 서비스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36115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그렇지만 경영진은</a:t>
            </a:r>
            <a:r>
              <a:rPr lang="en-US" altLang="ko-KR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6206" y="5826075"/>
            <a:ext cx="3879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속이 타 들어 갑니다</a:t>
            </a:r>
            <a:r>
              <a:rPr lang="en-US" altLang="ko-KR" sz="3200" dirty="0" smtClean="0"/>
              <a:t>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300" y="1690688"/>
            <a:ext cx="381609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8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慢慢！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61248" y="2237861"/>
            <a:ext cx="813075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경영진의 마음이 약해질 때</a:t>
            </a:r>
            <a:r>
              <a:rPr lang="en-US" altLang="ko-KR" sz="2800" dirty="0" smtClean="0"/>
              <a:t>!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꾸준함에 장사없다</a:t>
            </a:r>
            <a:r>
              <a:rPr lang="en-US" altLang="ko-KR" sz="2800" dirty="0" smtClean="0"/>
              <a:t>.</a:t>
            </a:r>
          </a:p>
          <a:p>
            <a:r>
              <a:rPr lang="ko-KR" altLang="en-US" sz="2800" dirty="0" smtClean="0"/>
              <a:t>이제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년하고 변하는 것을 기대하는 것이 이상하다</a:t>
            </a:r>
            <a:r>
              <a:rPr lang="en-US" altLang="ko-KR" sz="2800" dirty="0" smtClean="0"/>
              <a:t>.</a:t>
            </a:r>
          </a:p>
          <a:p>
            <a:r>
              <a:rPr lang="ko-KR" altLang="en-US" sz="2800" dirty="0" smtClean="0"/>
              <a:t>팀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팀원이 변하고 있다는 것을 느끼게 해야 한다</a:t>
            </a:r>
            <a:r>
              <a:rPr lang="en-US" altLang="ko-KR" sz="28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1" y="2237861"/>
            <a:ext cx="3430830" cy="34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내실 다지기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40430" y="2133600"/>
            <a:ext cx="7911140" cy="3685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/>
              <a:t>파편화되어 있던 데이터</a:t>
            </a:r>
            <a:r>
              <a:rPr lang="en-US" altLang="ko-KR" sz="4000" dirty="0" smtClean="0"/>
              <a:t>/</a:t>
            </a:r>
            <a:r>
              <a:rPr lang="ko-KR" altLang="en-US" sz="4000" dirty="0" smtClean="0"/>
              <a:t>기술 수습</a:t>
            </a:r>
            <a:endParaRPr lang="en-US" altLang="ko-KR" sz="4000" dirty="0" smtClean="0"/>
          </a:p>
          <a:p>
            <a:pPr algn="ctr">
              <a:lnSpc>
                <a:spcPct val="150000"/>
              </a:lnSpc>
            </a:pPr>
            <a:r>
              <a:rPr lang="ko-KR" altLang="en-US" sz="4000" dirty="0" smtClean="0"/>
              <a:t>개발자 키우기</a:t>
            </a:r>
            <a:endParaRPr lang="en-US" altLang="ko-KR" sz="4000" dirty="0" smtClean="0"/>
          </a:p>
          <a:p>
            <a:pPr algn="ctr">
              <a:lnSpc>
                <a:spcPct val="150000"/>
              </a:lnSpc>
            </a:pPr>
            <a:r>
              <a:rPr lang="ko-KR" altLang="en-US" sz="4000" dirty="0" smtClean="0"/>
              <a:t>업무 리더 키우기</a:t>
            </a:r>
            <a:endParaRPr lang="en-US" altLang="ko-KR" sz="4000" dirty="0" smtClean="0"/>
          </a:p>
          <a:p>
            <a:pPr algn="ctr">
              <a:lnSpc>
                <a:spcPct val="150000"/>
              </a:lnSpc>
            </a:pPr>
            <a:r>
              <a:rPr lang="ko-KR" altLang="en-US" sz="4000" dirty="0" smtClean="0"/>
              <a:t>믿고 맡기기</a:t>
            </a:r>
            <a:endParaRPr lang="en-US" altLang="ko-KR" sz="4000" dirty="0" smtClean="0"/>
          </a:p>
        </p:txBody>
      </p:sp>
    </p:spTree>
    <p:extLst>
      <p:ext uri="{BB962C8B-B14F-4D97-AF65-F5344CB8AC3E}">
        <p14:creationId xmlns:p14="http://schemas.microsoft.com/office/powerpoint/2010/main" val="7718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 서비스</a:t>
            </a:r>
            <a:r>
              <a:rPr lang="en-US" altLang="ko-KR" dirty="0" smtClean="0"/>
              <a:t>(1)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26139" y="1787207"/>
            <a:ext cx="69397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새로운 개념이 아니다</a:t>
            </a:r>
            <a:r>
              <a:rPr lang="en-US" altLang="ko-KR" sz="3200" dirty="0" smtClean="0"/>
              <a:t>!</a:t>
            </a:r>
          </a:p>
          <a:p>
            <a:pPr algn="ctr"/>
            <a:r>
              <a:rPr lang="ko-KR" altLang="en-US" sz="3200" dirty="0" smtClean="0"/>
              <a:t>  </a:t>
            </a:r>
            <a:r>
              <a:rPr lang="en-US" altLang="ko-KR" sz="3200" dirty="0" smtClean="0"/>
              <a:t>CBD(Component Based Development)</a:t>
            </a:r>
          </a:p>
          <a:p>
            <a:pPr algn="ctr"/>
            <a:r>
              <a:rPr lang="en-US" altLang="ko-KR" sz="3200" dirty="0" smtClean="0"/>
              <a:t>SOA(Service Oriented Architecture)</a:t>
            </a:r>
          </a:p>
        </p:txBody>
      </p:sp>
      <p:sp>
        <p:nvSpPr>
          <p:cNvPr id="5" name="Rectangle 4"/>
          <p:cNvSpPr/>
          <p:nvPr/>
        </p:nvSpPr>
        <p:spPr>
          <a:xfrm>
            <a:off x="2322868" y="6178871"/>
            <a:ext cx="7546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i="1" dirty="0" smtClean="0"/>
              <a:t>참고자료</a:t>
            </a:r>
            <a:r>
              <a:rPr lang="en-US" altLang="ko-KR" sz="1400" i="1" dirty="0" smtClean="0"/>
              <a:t>:</a:t>
            </a:r>
            <a:r>
              <a:rPr lang="ko-KR" altLang="en-US" sz="1400" i="1" dirty="0" smtClean="0"/>
              <a:t> </a:t>
            </a:r>
            <a:r>
              <a:rPr lang="en-US" sz="1400" i="1" dirty="0" smtClean="0"/>
              <a:t>https</a:t>
            </a:r>
            <a:r>
              <a:rPr lang="en-US" sz="1400" i="1" dirty="0"/>
              <a:t>://</a:t>
            </a:r>
            <a:r>
              <a:rPr lang="en-US" sz="1400" i="1" dirty="0" err="1"/>
              <a:t>www.slideshare.net</a:t>
            </a:r>
            <a:r>
              <a:rPr lang="en-US" sz="1400" i="1" dirty="0"/>
              <a:t>/</a:t>
            </a:r>
            <a:r>
              <a:rPr lang="en-US" sz="1400" i="1" dirty="0" err="1"/>
              <a:t>awskorea</a:t>
            </a:r>
            <a:r>
              <a:rPr lang="en-US" sz="1400" i="1" dirty="0"/>
              <a:t>/micro-services-</a:t>
            </a:r>
            <a:r>
              <a:rPr lang="en-US" sz="1400" i="1" dirty="0" err="1"/>
              <a:t>devops</a:t>
            </a:r>
            <a:r>
              <a:rPr lang="en-US" sz="1400" i="1" dirty="0"/>
              <a:t>-with-</a:t>
            </a:r>
            <a:r>
              <a:rPr lang="en-US" sz="1400" i="1" dirty="0" err="1"/>
              <a:t>aws</a:t>
            </a:r>
            <a:r>
              <a:rPr lang="en-US" sz="1400" i="1" dirty="0"/>
              <a:t>-partner-</a:t>
            </a:r>
            <a:r>
              <a:rPr lang="en-US" sz="1400" i="1" dirty="0" err="1"/>
              <a:t>techshift</a:t>
            </a:r>
            <a:endParaRPr lang="en-US" sz="14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7958" y="3453387"/>
            <a:ext cx="5676081" cy="263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 서비스</a:t>
            </a:r>
            <a:r>
              <a:rPr lang="en-US" altLang="ko-KR" dirty="0" smtClean="0"/>
              <a:t>(2)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3794" y="1846458"/>
            <a:ext cx="675476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실제 적용에서 가장 큰 장벽은</a:t>
            </a:r>
            <a:r>
              <a:rPr lang="en-US" altLang="ko-KR" sz="2800" dirty="0"/>
              <a:t>?</a:t>
            </a:r>
          </a:p>
          <a:p>
            <a:r>
              <a:rPr lang="ko-KR" altLang="en-US" sz="2800" dirty="0"/>
              <a:t>  </a:t>
            </a:r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lang="en-US" altLang="ko-KR" sz="2800" b="1" dirty="0">
                <a:solidFill>
                  <a:srgbClr val="FF0000"/>
                </a:solidFill>
              </a:rPr>
              <a:t>JOIN</a:t>
            </a:r>
            <a:r>
              <a:rPr lang="ko-KR" altLang="en-US" sz="2800" b="1" dirty="0">
                <a:solidFill>
                  <a:srgbClr val="FF0000"/>
                </a:solidFill>
              </a:rPr>
              <a:t> 없이</a:t>
            </a:r>
            <a:r>
              <a:rPr lang="ko-KR" altLang="en-US" sz="2800" dirty="0">
                <a:solidFill>
                  <a:srgbClr val="FF0000"/>
                </a:solidFill>
              </a:rPr>
              <a:t> </a:t>
            </a:r>
            <a:r>
              <a:rPr lang="ko-KR" altLang="en-US" sz="2800" dirty="0" smtClean="0"/>
              <a:t>기능을 개발해야 </a:t>
            </a:r>
            <a:r>
              <a:rPr lang="ko-KR" altLang="en-US" sz="2800" dirty="0"/>
              <a:t>함</a:t>
            </a:r>
            <a:endParaRPr lang="en-US" altLang="ko-KR" sz="2800" dirty="0"/>
          </a:p>
          <a:p>
            <a:r>
              <a:rPr lang="ko-KR" altLang="en-US" sz="2800" dirty="0"/>
              <a:t>  </a:t>
            </a:r>
            <a:r>
              <a:rPr lang="en-US" altLang="ko-KR" sz="2800" dirty="0"/>
              <a:t>-</a:t>
            </a:r>
            <a:r>
              <a:rPr lang="ko-KR" altLang="en-US" sz="2800" dirty="0"/>
              <a:t> 여러 서비스 호출을 하나의 </a:t>
            </a:r>
            <a:endParaRPr lang="en-US" altLang="ko-KR" sz="2800" dirty="0" smtClean="0"/>
          </a:p>
          <a:p>
            <a:r>
              <a:rPr lang="ko-KR" altLang="en-US" sz="2800" dirty="0" smtClean="0"/>
              <a:t>    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Transaction</a:t>
            </a:r>
            <a:r>
              <a:rPr lang="ko-KR" altLang="en-US" sz="2800" dirty="0"/>
              <a:t>으로 묶을 수 </a:t>
            </a:r>
            <a:r>
              <a:rPr lang="ko-KR" altLang="en-US" sz="2800" dirty="0" smtClean="0"/>
              <a:t>없음</a:t>
            </a:r>
            <a:endParaRPr lang="en-US" altLang="ko-KR" sz="2800" dirty="0" smtClean="0"/>
          </a:p>
          <a:p>
            <a:r>
              <a:rPr lang="ko-KR" altLang="en-US" sz="2800" dirty="0" smtClean="0"/>
              <a:t>  </a:t>
            </a:r>
            <a:r>
              <a:rPr lang="en-US" altLang="ko-KR" sz="2800" dirty="0" smtClean="0"/>
              <a:t>-</a:t>
            </a:r>
            <a:r>
              <a:rPr lang="ko-KR" altLang="en-US" sz="2800" dirty="0" smtClean="0"/>
              <a:t> 너무 많은 고민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걱정</a:t>
            </a:r>
            <a:endParaRPr lang="en-US" altLang="ko-KR" sz="2800" dirty="0" smtClean="0"/>
          </a:p>
          <a:p>
            <a:r>
              <a:rPr lang="ko-KR" altLang="en-US" sz="2800" dirty="0" smtClean="0"/>
              <a:t>     서비스 단위는 어떻게 쪼개는게 좋나요</a:t>
            </a:r>
            <a:r>
              <a:rPr lang="en-US" altLang="ko-KR" sz="2800" dirty="0" smtClean="0"/>
              <a:t>?</a:t>
            </a:r>
          </a:p>
          <a:p>
            <a:r>
              <a:rPr lang="ko-KR" altLang="en-US" sz="2800" dirty="0" smtClean="0"/>
              <a:t>     트렌젝션 장애 처리는 어떻게 하나요</a:t>
            </a:r>
            <a:r>
              <a:rPr lang="en-US" altLang="ko-KR" sz="2800" dirty="0" smtClean="0"/>
              <a:t>?</a:t>
            </a:r>
          </a:p>
          <a:p>
            <a:r>
              <a:rPr lang="ko-KR" altLang="en-US" sz="2800" dirty="0" smtClean="0"/>
              <a:t>     서비스간 의존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호출 관계가 </a:t>
            </a:r>
            <a:endParaRPr lang="en-US" altLang="ko-KR" sz="2800" dirty="0" smtClean="0"/>
          </a:p>
          <a:p>
            <a:r>
              <a:rPr lang="ko-KR" altLang="en-US" sz="2800" dirty="0" smtClean="0"/>
              <a:t>     복잡해지면 어떻게 하나요</a:t>
            </a:r>
            <a:r>
              <a:rPr lang="en-US" altLang="ko-KR" sz="2800" dirty="0" smtClean="0"/>
              <a:t>?</a:t>
            </a:r>
          </a:p>
          <a:p>
            <a:r>
              <a:rPr lang="ko-KR" altLang="en-US" sz="2800" dirty="0" smtClean="0"/>
              <a:t>     </a:t>
            </a:r>
            <a:r>
              <a:rPr lang="mr-IN" altLang="ko-KR" sz="2800" dirty="0" smtClean="0"/>
              <a:t>…</a:t>
            </a:r>
            <a:r>
              <a:rPr lang="ko-KR" altLang="en-US" sz="2800" dirty="0" smtClean="0"/>
              <a:t> </a:t>
            </a:r>
            <a:endParaRPr lang="en-US" altLang="ko-KR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206" y="2281083"/>
            <a:ext cx="4593429" cy="29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 서비스</a:t>
            </a:r>
            <a:r>
              <a:rPr lang="en-US" altLang="ko-KR" dirty="0" smtClean="0"/>
              <a:t>(3)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3004" b="52907"/>
          <a:stretch/>
        </p:blipFill>
        <p:spPr>
          <a:xfrm>
            <a:off x="5105570" y="2213277"/>
            <a:ext cx="7086430" cy="41748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4108" y="2397943"/>
            <a:ext cx="47874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JOIN </a:t>
            </a:r>
            <a:r>
              <a:rPr lang="ko-KR" altLang="en-US" sz="2400" dirty="0" smtClean="0"/>
              <a:t>없이 어떻게 개발</a:t>
            </a:r>
            <a:r>
              <a:rPr lang="en-US" altLang="ko-KR" sz="2400" dirty="0" smtClean="0"/>
              <a:t>?</a:t>
            </a:r>
          </a:p>
          <a:p>
            <a:endParaRPr lang="en-US" sz="2400" dirty="0"/>
          </a:p>
          <a:p>
            <a:r>
              <a:rPr lang="ko-KR" altLang="en-US" sz="2400" dirty="0" smtClean="0"/>
              <a:t>이미 대규모 서비스는 </a:t>
            </a:r>
            <a:r>
              <a:rPr lang="en-US" altLang="ko-KR" sz="2400" dirty="0" smtClean="0"/>
              <a:t>JOIN</a:t>
            </a:r>
            <a:r>
              <a:rPr lang="ko-KR" altLang="en-US" sz="2400" dirty="0" smtClean="0"/>
              <a:t>을 </a:t>
            </a:r>
            <a:endParaRPr lang="en-US" altLang="ko-KR" sz="2400" dirty="0" smtClean="0"/>
          </a:p>
          <a:p>
            <a:r>
              <a:rPr lang="ko-KR" altLang="en-US" sz="2400" dirty="0" smtClean="0"/>
              <a:t>많이사용하지 않음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-&gt;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NoSQL</a:t>
            </a:r>
            <a:r>
              <a:rPr lang="ko-KR" altLang="en-US" sz="2400" dirty="0" smtClean="0"/>
              <a:t>이 출현한 이유 중 하나</a:t>
            </a:r>
            <a:endParaRPr lang="en-US" altLang="ko-KR" sz="2400" dirty="0" smtClean="0"/>
          </a:p>
          <a:p>
            <a:endParaRPr lang="en-US" sz="2400" dirty="0" smtClean="0"/>
          </a:p>
          <a:p>
            <a:r>
              <a:rPr lang="ko-KR" altLang="en-US" sz="2400" dirty="0" smtClean="0"/>
              <a:t>각 서비스는 다른 서비스의 데이터 셋을 가질 수도 있고 아닐 수도 있다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939792" y="2028611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Bounded Context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9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 서비스</a:t>
            </a:r>
            <a:r>
              <a:rPr lang="en-US" altLang="ko-KR" dirty="0" smtClean="0"/>
              <a:t>(4)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27882" y="2192593"/>
            <a:ext cx="7313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/>
              <a:t>그렇다면 </a:t>
            </a:r>
            <a:r>
              <a:rPr lang="ko-KR" altLang="en-US" sz="3200" dirty="0" smtClean="0"/>
              <a:t>어떤 단위로 나누어야 하는가</a:t>
            </a:r>
            <a:r>
              <a:rPr lang="en-US" altLang="ko-KR" sz="3200" dirty="0" smtClean="0"/>
              <a:t>?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313607" y="4223197"/>
            <a:ext cx="9741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정답은 없고</a:t>
            </a:r>
            <a:r>
              <a:rPr lang="en-US" altLang="ko-KR" sz="3200" dirty="0" smtClean="0"/>
              <a:t>,</a:t>
            </a:r>
            <a:r>
              <a:rPr lang="ko-KR" altLang="en-US" sz="3200" dirty="0" smtClean="0"/>
              <a:t> 일단 가장 작은 정보 관리 단위 부터 시작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외부에 노출되는 </a:t>
            </a:r>
            <a:r>
              <a:rPr lang="en-US" altLang="ko-KR" sz="3200" dirty="0" smtClean="0"/>
              <a:t>endpoint</a:t>
            </a:r>
            <a:r>
              <a:rPr lang="ko-KR" altLang="en-US" sz="3200" dirty="0" smtClean="0"/>
              <a:t>가 </a:t>
            </a:r>
            <a:r>
              <a:rPr lang="en-US" altLang="ko-KR" sz="3200" dirty="0" smtClean="0"/>
              <a:t>10</a:t>
            </a:r>
            <a:r>
              <a:rPr lang="ko-KR" altLang="en-US" sz="3200" dirty="0" smtClean="0"/>
              <a:t>개 넘어가면 의심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점점 커지면 그때 다시 정리 </a:t>
            </a:r>
            <a:endParaRPr lang="en-US" sz="3200" dirty="0"/>
          </a:p>
        </p:txBody>
      </p:sp>
      <p:sp>
        <p:nvSpPr>
          <p:cNvPr id="6" name="Down Arrow 5"/>
          <p:cNvSpPr/>
          <p:nvPr/>
        </p:nvSpPr>
        <p:spPr>
          <a:xfrm>
            <a:off x="5417576" y="2949676"/>
            <a:ext cx="1533832" cy="1101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중국에는 왜 갔나</a:t>
            </a:r>
            <a:r>
              <a:rPr lang="en-US" altLang="ko-KR" dirty="0" smtClean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706" b="51760"/>
          <a:stretch/>
        </p:blipFill>
        <p:spPr>
          <a:xfrm>
            <a:off x="1777842" y="1804988"/>
            <a:ext cx="8356758" cy="469595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775309" y="1779676"/>
            <a:ext cx="8363354" cy="4704386"/>
            <a:chOff x="1921885" y="1690688"/>
            <a:chExt cx="8363354" cy="47043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1886" y="1690688"/>
              <a:ext cx="8363353" cy="470438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921885" y="2008187"/>
              <a:ext cx="22317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현실은</a:t>
              </a:r>
              <a:r>
                <a:rPr lang="en-US" altLang="ko-KR" sz="48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!</a:t>
              </a:r>
              <a:endPara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54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 서비스</a:t>
            </a:r>
            <a:r>
              <a:rPr lang="en-US" altLang="ko-KR" dirty="0" smtClean="0"/>
              <a:t>(5)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9390" y="2079780"/>
            <a:ext cx="7313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/>
              <a:t>서비스간 트렌젝션 처리는 어떻게 하나</a:t>
            </a:r>
            <a:r>
              <a:rPr lang="en-US" altLang="ko-KR" sz="3200" dirty="0" smtClean="0"/>
              <a:t>?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42327" y="4223197"/>
            <a:ext cx="1068433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FF0000"/>
                </a:solidFill>
              </a:rPr>
              <a:t>하지 않음</a:t>
            </a:r>
            <a:r>
              <a:rPr lang="en-US" altLang="ko-KR" sz="3600" b="1" dirty="0">
                <a:solidFill>
                  <a:srgbClr val="FF0000"/>
                </a:solidFill>
              </a:rPr>
              <a:t>!</a:t>
            </a:r>
            <a:endParaRPr lang="en-US" altLang="ko-KR" sz="36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3200" dirty="0" smtClean="0"/>
              <a:t>각 서비스는 각 서비스에서 발생하는 에러에 대해서만 처리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다른 서비스에 이런 에러가 전파 되어야 하는 경우 </a:t>
            </a:r>
            <a:endParaRPr lang="en-US" altLang="ko-KR" sz="3200" dirty="0" smtClean="0"/>
          </a:p>
          <a:p>
            <a:pPr algn="ctr"/>
            <a:r>
              <a:rPr lang="en-US" sz="3200" dirty="0" smtClean="0"/>
              <a:t>Event</a:t>
            </a:r>
            <a:r>
              <a:rPr lang="ko-KR" altLang="en-US" sz="3200" dirty="0" smtClean="0"/>
              <a:t>를 보냄</a:t>
            </a:r>
            <a:endParaRPr lang="en-US" sz="3200" dirty="0"/>
          </a:p>
        </p:txBody>
      </p:sp>
      <p:sp>
        <p:nvSpPr>
          <p:cNvPr id="7" name="Down Arrow 6"/>
          <p:cNvSpPr/>
          <p:nvPr/>
        </p:nvSpPr>
        <p:spPr>
          <a:xfrm>
            <a:off x="5417576" y="2949676"/>
            <a:ext cx="1533832" cy="1101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2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긴 트렌젝션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2683" y="1887791"/>
            <a:ext cx="8066632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긴 트렌젝션은 서비스의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Throughput</a:t>
            </a:r>
            <a:r>
              <a:rPr lang="ko-KR" altLang="en-US" sz="2400" dirty="0" smtClean="0"/>
              <a:t>에 가장 무서운 적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트렌젝션 보장을 위해 하나의 큰 통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를 구성하는 것은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스케일 아웃</a:t>
            </a:r>
            <a:r>
              <a:rPr lang="ko-KR" altLang="en-US" sz="2400" dirty="0" smtClean="0"/>
              <a:t>의 가장 큰 적</a:t>
            </a:r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가장 심플한 방법은 트렌젝션을 포기하는 것</a:t>
            </a:r>
            <a:endParaRPr lang="en-US" altLang="ko-KR" sz="2400" dirty="0" smtClean="0"/>
          </a:p>
          <a:p>
            <a:pPr algn="ctr"/>
            <a:endParaRPr lang="en-US" altLang="ko-KR" sz="2800" dirty="0" smtClean="0"/>
          </a:p>
          <a:p>
            <a:pPr algn="ctr"/>
            <a:r>
              <a:rPr lang="ko-KR" altLang="en-US" sz="4000" b="1" dirty="0" smtClean="0"/>
              <a:t>데이터 정합성 맞추는 비용 </a:t>
            </a:r>
            <a:r>
              <a:rPr lang="en-US" altLang="ko-KR" sz="4000" b="1" dirty="0" smtClean="0"/>
              <a:t>=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100</a:t>
            </a:r>
            <a:r>
              <a:rPr lang="ko-KR" altLang="en-US" sz="4000" b="1" dirty="0" smtClean="0"/>
              <a:t>억 </a:t>
            </a:r>
            <a:endParaRPr lang="en-US" altLang="ko-KR" sz="4000" b="1" dirty="0" smtClean="0"/>
          </a:p>
          <a:p>
            <a:pPr algn="ctr"/>
            <a:r>
              <a:rPr lang="en-US" altLang="ko-KR" sz="4000" b="1" dirty="0" smtClean="0"/>
              <a:t>VS.</a:t>
            </a:r>
          </a:p>
          <a:p>
            <a:pPr algn="ctr"/>
            <a:r>
              <a:rPr lang="ko-KR" altLang="en-US" sz="4000" b="1" dirty="0" smtClean="0"/>
              <a:t>정합성 맞추지 않았을 때 </a:t>
            </a:r>
            <a:r>
              <a:rPr lang="en-US" altLang="ko-KR" sz="4000" b="1" dirty="0" smtClean="0"/>
              <a:t>=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10</a:t>
            </a:r>
            <a:r>
              <a:rPr lang="ko-KR" altLang="en-US" sz="4000" b="1" dirty="0" smtClean="0"/>
              <a:t>억</a:t>
            </a:r>
            <a:endParaRPr lang="en-US" altLang="ko-KR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44932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Driven(1)</a:t>
            </a:r>
          </a:p>
        </p:txBody>
      </p:sp>
      <p:sp>
        <p:nvSpPr>
          <p:cNvPr id="3" name="Can 2"/>
          <p:cNvSpPr/>
          <p:nvPr/>
        </p:nvSpPr>
        <p:spPr>
          <a:xfrm>
            <a:off x="4540045" y="3025648"/>
            <a:ext cx="2787446" cy="1583454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Event Queue(Kafka)</a:t>
            </a:r>
          </a:p>
          <a:p>
            <a:pPr algn="ctr"/>
            <a:r>
              <a:rPr lang="en-US" sz="2400" dirty="0" err="1" smtClean="0"/>
              <a:t>Tx</a:t>
            </a:r>
            <a:r>
              <a:rPr lang="en-US" sz="2400" dirty="0" smtClean="0"/>
              <a:t> Topic</a:t>
            </a:r>
          </a:p>
          <a:p>
            <a:pPr algn="ctr"/>
            <a:r>
              <a:rPr lang="en-US" sz="2400" dirty="0" smtClean="0"/>
              <a:t>Error Topic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1582993" y="2300749"/>
            <a:ext cx="1828800" cy="7472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Service A</a:t>
            </a:r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1809135" y="3510577"/>
            <a:ext cx="1376516" cy="594851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Table A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382001" y="2300749"/>
            <a:ext cx="1828800" cy="7472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B</a:t>
            </a:r>
            <a:endParaRPr lang="en-US" dirty="0"/>
          </a:p>
        </p:txBody>
      </p:sp>
      <p:sp>
        <p:nvSpPr>
          <p:cNvPr id="7" name="Can 6"/>
          <p:cNvSpPr/>
          <p:nvPr/>
        </p:nvSpPr>
        <p:spPr>
          <a:xfrm>
            <a:off x="8608143" y="3510577"/>
            <a:ext cx="1376516" cy="59485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B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2"/>
            <a:endCxn id="5" idx="1"/>
          </p:cNvCxnSpPr>
          <p:nvPr/>
        </p:nvCxnSpPr>
        <p:spPr>
          <a:xfrm>
            <a:off x="2497393" y="3048000"/>
            <a:ext cx="0" cy="462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58811" y="15727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사용자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  <a:endCxn id="4" idx="0"/>
          </p:cNvCxnSpPr>
          <p:nvPr/>
        </p:nvCxnSpPr>
        <p:spPr>
          <a:xfrm>
            <a:off x="2497393" y="1942033"/>
            <a:ext cx="0" cy="3587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6" idx="1"/>
          </p:cNvCxnSpPr>
          <p:nvPr/>
        </p:nvCxnSpPr>
        <p:spPr>
          <a:xfrm>
            <a:off x="3411793" y="2674375"/>
            <a:ext cx="49702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5019368" y="4960374"/>
            <a:ext cx="1828800" cy="7472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</a:t>
            </a:r>
            <a:r>
              <a:rPr lang="en-US" dirty="0"/>
              <a:t>C</a:t>
            </a:r>
          </a:p>
        </p:txBody>
      </p:sp>
      <p:cxnSp>
        <p:nvCxnSpPr>
          <p:cNvPr id="19" name="Straight Arrow Connector 18"/>
          <p:cNvCxnSpPr>
            <a:stCxn id="6" idx="2"/>
            <a:endCxn id="7" idx="1"/>
          </p:cNvCxnSpPr>
          <p:nvPr/>
        </p:nvCxnSpPr>
        <p:spPr>
          <a:xfrm>
            <a:off x="9296401" y="3048000"/>
            <a:ext cx="0" cy="462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3" idx="4"/>
          </p:cNvCxnSpPr>
          <p:nvPr/>
        </p:nvCxnSpPr>
        <p:spPr>
          <a:xfrm flipH="1">
            <a:off x="7327491" y="3048000"/>
            <a:ext cx="1422809" cy="7693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57765" y="2312498"/>
            <a:ext cx="131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Async</a:t>
            </a:r>
            <a:r>
              <a:rPr lang="en-US" altLang="ko-KR" dirty="0" smtClean="0"/>
              <a:t> call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510687" y="2983928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commit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309849" y="2983928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commit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68732" y="3664661"/>
            <a:ext cx="1240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4-2. Send </a:t>
            </a:r>
          </a:p>
          <a:p>
            <a:r>
              <a:rPr lang="en-US" dirty="0" smtClean="0"/>
              <a:t>error event</a:t>
            </a:r>
            <a:endParaRPr lang="en-US" dirty="0"/>
          </a:p>
        </p:txBody>
      </p:sp>
      <p:sp>
        <p:nvSpPr>
          <p:cNvPr id="33" name="Can 32"/>
          <p:cNvSpPr/>
          <p:nvPr/>
        </p:nvSpPr>
        <p:spPr>
          <a:xfrm>
            <a:off x="5245510" y="6051743"/>
            <a:ext cx="1376516" cy="594851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 B</a:t>
            </a:r>
            <a:endParaRPr lang="en-US" dirty="0"/>
          </a:p>
        </p:txBody>
      </p:sp>
      <p:cxnSp>
        <p:nvCxnSpPr>
          <p:cNvPr id="38" name="Curved Connector 37"/>
          <p:cNvCxnSpPr>
            <a:stCxn id="3" idx="2"/>
          </p:cNvCxnSpPr>
          <p:nvPr/>
        </p:nvCxnSpPr>
        <p:spPr>
          <a:xfrm rot="10800000">
            <a:off x="3411639" y="2841523"/>
            <a:ext cx="1128406" cy="975852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254981" y="3409174"/>
            <a:ext cx="1502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4-2-1 Receive </a:t>
            </a:r>
          </a:p>
          <a:p>
            <a:r>
              <a:rPr lang="en-US" dirty="0" smtClean="0"/>
              <a:t>Error event</a:t>
            </a:r>
            <a:endParaRPr lang="en-US" dirty="0"/>
          </a:p>
        </p:txBody>
      </p:sp>
      <p:cxnSp>
        <p:nvCxnSpPr>
          <p:cNvPr id="40" name="Curved Connector 39"/>
          <p:cNvCxnSpPr/>
          <p:nvPr/>
        </p:nvCxnSpPr>
        <p:spPr>
          <a:xfrm rot="10800000" flipV="1">
            <a:off x="7327492" y="2858501"/>
            <a:ext cx="1041065" cy="60568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41011" y="2781004"/>
            <a:ext cx="111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4-1. Send </a:t>
            </a:r>
          </a:p>
          <a:p>
            <a:r>
              <a:rPr lang="en-US" dirty="0" err="1" smtClean="0"/>
              <a:t>Tx</a:t>
            </a:r>
            <a:r>
              <a:rPr lang="en-US" dirty="0" smtClean="0"/>
              <a:t> event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3" idx="3"/>
            <a:endCxn id="18" idx="0"/>
          </p:cNvCxnSpPr>
          <p:nvPr/>
        </p:nvCxnSpPr>
        <p:spPr>
          <a:xfrm>
            <a:off x="5933768" y="4609102"/>
            <a:ext cx="0" cy="3512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72113" y="4573298"/>
            <a:ext cx="239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4-1-1. Receive </a:t>
            </a:r>
            <a:r>
              <a:rPr lang="en-US" dirty="0" err="1" smtClean="0"/>
              <a:t>Tx</a:t>
            </a:r>
            <a:r>
              <a:rPr lang="en-US" dirty="0" smtClean="0"/>
              <a:t> event</a:t>
            </a:r>
          </a:p>
        </p:txBody>
      </p:sp>
      <p:cxnSp>
        <p:nvCxnSpPr>
          <p:cNvPr id="48" name="Straight Arrow Connector 47"/>
          <p:cNvCxnSpPr>
            <a:stCxn id="18" idx="2"/>
            <a:endCxn id="33" idx="1"/>
          </p:cNvCxnSpPr>
          <p:nvPr/>
        </p:nvCxnSpPr>
        <p:spPr>
          <a:xfrm>
            <a:off x="5933768" y="5707625"/>
            <a:ext cx="0" cy="3441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965051" y="5691791"/>
            <a:ext cx="150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4-1-2. commit</a:t>
            </a:r>
          </a:p>
        </p:txBody>
      </p:sp>
    </p:spTree>
    <p:extLst>
      <p:ext uri="{BB962C8B-B14F-4D97-AF65-F5344CB8AC3E}">
        <p14:creationId xmlns:p14="http://schemas.microsoft.com/office/powerpoint/2010/main" val="58552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Driven(2)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21057" y="2005779"/>
            <a:ext cx="8949886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각 서비스는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각자</a:t>
            </a:r>
            <a:r>
              <a:rPr lang="ko-KR" altLang="en-US" sz="3200" dirty="0" smtClean="0"/>
              <a:t>의 역할만 충실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  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자신이 관리하는 데이터만 잘 관리</a:t>
            </a:r>
            <a:r>
              <a:rPr lang="en-US" altLang="ko-KR" sz="3200" dirty="0" smtClean="0"/>
              <a:t>)</a:t>
            </a:r>
          </a:p>
          <a:p>
            <a:pPr algn="ctr"/>
            <a:endParaRPr lang="en-US" altLang="ko-KR" sz="1400" dirty="0" smtClean="0"/>
          </a:p>
          <a:p>
            <a:pPr algn="ctr"/>
            <a:r>
              <a:rPr lang="ko-KR" altLang="en-US" sz="3200" dirty="0" smtClean="0"/>
              <a:t>에러 발생하면 에러 이벤트만 발생시키는 것으로 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역할을 다하는 것</a:t>
            </a:r>
            <a:endParaRPr lang="en-US" altLang="ko-KR" sz="3200" dirty="0" smtClean="0"/>
          </a:p>
          <a:p>
            <a:pPr algn="ctr"/>
            <a:endParaRPr lang="en-US" altLang="ko-KR" sz="1400" dirty="0" smtClean="0"/>
          </a:p>
          <a:p>
            <a:pPr algn="ctr"/>
            <a:r>
              <a:rPr lang="ko-KR" altLang="en-US" sz="3200" dirty="0" smtClean="0"/>
              <a:t>이 에러 이벤트는 필요한 서비스가 </a:t>
            </a:r>
            <a:r>
              <a:rPr lang="ko-KR" altLang="en-US" sz="3200" b="1" dirty="0" smtClean="0">
                <a:solidFill>
                  <a:srgbClr val="FF0000"/>
                </a:solidFill>
              </a:rPr>
              <a:t>알아서</a:t>
            </a:r>
            <a:r>
              <a:rPr lang="ko-KR" altLang="en-US" sz="3200" dirty="0" smtClean="0"/>
              <a:t> 사용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153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Driven(3)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09779" y="6155970"/>
            <a:ext cx="898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 내 멋대로 구현한 이벤트 드리븐</a:t>
            </a:r>
            <a:r>
              <a:rPr lang="en-US" altLang="ko-KR" dirty="0" smtClean="0"/>
              <a:t>(http://</a:t>
            </a:r>
            <a:r>
              <a:rPr lang="en-US" altLang="ko-KR" dirty="0" err="1" smtClean="0"/>
              <a:t>www.popit.kr</a:t>
            </a:r>
            <a:r>
              <a:rPr lang="en-US" altLang="ko-KR" dirty="0" smtClean="0"/>
              <a:t>/</a:t>
            </a:r>
            <a:r>
              <a:rPr lang="ko-KR" altLang="mr-IN" dirty="0" smtClean="0"/>
              <a:t>내</a:t>
            </a:r>
            <a:r>
              <a:rPr lang="mr-IN" altLang="ko-KR" dirty="0"/>
              <a:t>-</a:t>
            </a:r>
            <a:r>
              <a:rPr lang="ko-KR" altLang="mr-IN" dirty="0"/>
              <a:t>멋대로</a:t>
            </a:r>
            <a:r>
              <a:rPr lang="mr-IN" altLang="ko-KR" dirty="0"/>
              <a:t>-</a:t>
            </a:r>
            <a:r>
              <a:rPr lang="ko-KR" altLang="mr-IN" dirty="0"/>
              <a:t>구현한</a:t>
            </a:r>
            <a:r>
              <a:rPr lang="mr-IN" altLang="ko-KR" dirty="0"/>
              <a:t>-</a:t>
            </a:r>
            <a:r>
              <a:rPr lang="ko-KR" altLang="mr-IN" dirty="0"/>
              <a:t>이벤트</a:t>
            </a:r>
            <a:r>
              <a:rPr lang="mr-IN" altLang="ko-KR" dirty="0"/>
              <a:t>-</a:t>
            </a:r>
            <a:r>
              <a:rPr lang="ko-KR" altLang="mr-IN" dirty="0" smtClean="0"/>
              <a:t>드리븐</a:t>
            </a:r>
            <a:r>
              <a:rPr lang="en-US" altLang="ko-KR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82" y="2663722"/>
            <a:ext cx="5882148" cy="3084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569" y="1928458"/>
            <a:ext cx="4509831" cy="39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MSA</a:t>
            </a:r>
            <a:r>
              <a:rPr lang="ko-KR" altLang="en-US" dirty="0" smtClean="0"/>
              <a:t>는 쉽지 않다</a:t>
            </a:r>
            <a:r>
              <a:rPr lang="en-US" altLang="ko-KR" dirty="0" smtClean="0"/>
              <a:t>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49324" y="1839843"/>
            <a:ext cx="8493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/>
              <a:t>MSA</a:t>
            </a:r>
            <a:r>
              <a:rPr lang="ko-KR" altLang="en-US" sz="3200" dirty="0" smtClean="0"/>
              <a:t> 구성 시 시스템의 복잡도가 엄청나게 증가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이를 해결할 수 있는 자체 경쟁력이 있어야 함</a:t>
            </a:r>
            <a:endParaRPr lang="en-US" altLang="ko-KR" sz="3200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530941" y="3571086"/>
            <a:ext cx="4817805" cy="2780553"/>
          </a:xfrm>
          <a:prstGeom prst="roundRect">
            <a:avLst>
              <a:gd name="adj" fmla="val 754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/>
              <a:t>쉬운 </a:t>
            </a:r>
            <a:r>
              <a:rPr lang="ko-KR" altLang="en-US" sz="2400" dirty="0"/>
              <a:t>개발 및 테스트 환경 </a:t>
            </a:r>
            <a:r>
              <a:rPr lang="ko-KR" altLang="en-US" sz="2400" dirty="0" smtClean="0"/>
              <a:t>구축</a:t>
            </a:r>
            <a:endParaRPr lang="en-US" altLang="ko-KR" sz="2400" dirty="0" smtClean="0"/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/>
              <a:t>예외 사항의 일상화 처리 능력</a:t>
            </a:r>
            <a:endParaRPr lang="en-US" altLang="ko-KR" sz="2400" dirty="0" smtClean="0"/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/>
              <a:t>의존관계가 포함된 모니터링 체계</a:t>
            </a:r>
            <a:endParaRPr lang="en-US" altLang="ko-KR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ko-KR" sz="2400" dirty="0" smtClean="0"/>
              <a:t>Event</a:t>
            </a:r>
            <a:r>
              <a:rPr lang="ko-KR" altLang="en-US" sz="2400" dirty="0" smtClean="0"/>
              <a:t> 모니터링</a:t>
            </a:r>
            <a:endParaRPr lang="en-US" altLang="ko-KR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altLang="ko-KR" sz="2400" dirty="0" smtClean="0"/>
              <a:t>Data Federation</a:t>
            </a:r>
            <a:endParaRPr lang="en-US" altLang="ko-KR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5545393" y="3571086"/>
            <a:ext cx="6328821" cy="2780552"/>
          </a:xfrm>
          <a:prstGeom prst="roundRect">
            <a:avLst>
              <a:gd name="adj" fmla="val 704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400" dirty="0" smtClean="0"/>
              <a:t>하나의 </a:t>
            </a:r>
            <a:r>
              <a:rPr lang="ko-KR" altLang="en-US" sz="2400" dirty="0"/>
              <a:t>팀에서 개발의 모든 사이클을 소화해야 </a:t>
            </a:r>
            <a:r>
              <a:rPr lang="ko-KR" altLang="en-US" sz="2400" dirty="0" smtClean="0"/>
              <a:t>함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/>
              <a:t>백앤드</a:t>
            </a:r>
            <a:r>
              <a:rPr lang="en-US" altLang="ko-KR" sz="2400" dirty="0"/>
              <a:t>,</a:t>
            </a:r>
            <a:r>
              <a:rPr lang="ko-KR" altLang="en-US" sz="2400" dirty="0"/>
              <a:t> 프론트앤드</a:t>
            </a:r>
            <a:r>
              <a:rPr lang="en-US" altLang="ko-KR" sz="2400" dirty="0"/>
              <a:t>,</a:t>
            </a:r>
            <a:r>
              <a:rPr lang="ko-KR" altLang="en-US" sz="2400" dirty="0"/>
              <a:t> 앱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QA</a:t>
            </a:r>
            <a:r>
              <a:rPr lang="ko-KR" altLang="en-US" sz="2400" dirty="0"/>
              <a:t> 등</a:t>
            </a:r>
            <a:r>
              <a:rPr lang="en-US" altLang="ko-KR" sz="24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/>
              <a:t>특정 팀</a:t>
            </a:r>
            <a:r>
              <a:rPr lang="en-US" altLang="ko-KR" sz="2400" dirty="0"/>
              <a:t>,</a:t>
            </a:r>
            <a:r>
              <a:rPr lang="ko-KR" altLang="en-US" sz="2400" dirty="0"/>
              <a:t> 특정 업무에 속하지 않은 </a:t>
            </a:r>
            <a:r>
              <a:rPr lang="en-US" sz="2400" dirty="0" smtClean="0"/>
              <a:t>Cross </a:t>
            </a:r>
            <a:r>
              <a:rPr lang="en-US" sz="2400" dirty="0"/>
              <a:t>Function </a:t>
            </a:r>
            <a:r>
              <a:rPr lang="ko-KR" altLang="en-US" sz="2400" dirty="0"/>
              <a:t>개발자</a:t>
            </a:r>
            <a:r>
              <a:rPr lang="en-US" altLang="ko-KR" sz="2400" dirty="0"/>
              <a:t>,</a:t>
            </a:r>
            <a:r>
              <a:rPr lang="ko-KR" altLang="en-US" sz="2400" dirty="0"/>
              <a:t> 기획자가 있어야 함</a:t>
            </a:r>
            <a:endParaRPr lang="en-US" altLang="ko-KR" sz="2400" dirty="0"/>
          </a:p>
          <a:p>
            <a:pPr marL="342900" indent="-342900">
              <a:buFont typeface="Arial" charset="0"/>
              <a:buChar char="•"/>
            </a:pPr>
            <a:r>
              <a:rPr lang="ko-KR" altLang="en-US" sz="2400" dirty="0"/>
              <a:t>조직 내에서 마음관리와 인사관리도 필요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23646" y="3085745"/>
            <a:ext cx="2420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/>
              <a:t>기술적인 측면</a:t>
            </a:r>
            <a:endParaRPr lang="en-US" altLang="ko-KR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5643716" y="3085745"/>
            <a:ext cx="2420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/>
              <a:t>조직적인 측면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3078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Docker/Jenkins</a:t>
            </a:r>
            <a:r>
              <a:rPr lang="ko-KR" altLang="en-US" dirty="0" smtClean="0"/>
              <a:t> 이용한 배포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03" y="2207547"/>
            <a:ext cx="9233794" cy="377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9829" y="745280"/>
            <a:ext cx="2939845" cy="13255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Mingbai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zh-CN" altLang="en-US" dirty="0" smtClean="0"/>
              <a:t>明白）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673" y="273681"/>
            <a:ext cx="8756855" cy="6343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83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04" y="1690688"/>
            <a:ext cx="7577392" cy="470745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</a:t>
            </a:r>
            <a:r>
              <a:rPr lang="ko-KR" altLang="en-US" dirty="0" smtClean="0"/>
              <a:t>모니터링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2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데이터를 다루는데에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두려움을 가질 필요가 없다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72227" y="2251447"/>
            <a:ext cx="316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크기</a:t>
            </a:r>
            <a:r>
              <a:rPr lang="en-US" altLang="ko-KR" sz="2400" b="1" dirty="0" smtClean="0"/>
              <a:t> &lt;- GB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~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TB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868032" y="2731500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종류</a:t>
            </a:r>
            <a:r>
              <a:rPr lang="en-US" altLang="ko-KR" sz="2400" b="1" dirty="0" smtClean="0"/>
              <a:t> &lt;- RDB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13315" y="3211553"/>
            <a:ext cx="5450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저장소 종류</a:t>
            </a:r>
            <a:r>
              <a:rPr lang="en-US" altLang="ko-KR" sz="2400" b="1" dirty="0" smtClean="0"/>
              <a:t> &lt;- Oracle, </a:t>
            </a:r>
            <a:r>
              <a:rPr lang="en-US" altLang="ko-KR" sz="2400" b="1" dirty="0" err="1" smtClean="0"/>
              <a:t>SQLServer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57237" y="3691607"/>
            <a:ext cx="3446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처리 로직 </a:t>
            </a:r>
            <a:r>
              <a:rPr lang="en-US" altLang="ko-KR" sz="2400" b="1" dirty="0" smtClean="0"/>
              <a:t>&lt;-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SQL Only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24408" y="5061534"/>
            <a:ext cx="7691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mtClean="0"/>
              <a:t>무한대의 </a:t>
            </a:r>
            <a:r>
              <a:rPr lang="ko-KR" altLang="en-US" sz="2800" b="1" smtClean="0">
                <a:solidFill>
                  <a:srgbClr val="FF0000"/>
                </a:solidFill>
              </a:rPr>
              <a:t>저장 공간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 컴퓨팅 파워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2800" b="1" dirty="0" smtClean="0">
                <a:solidFill>
                  <a:srgbClr val="FF0000"/>
                </a:solidFill>
              </a:rPr>
              <a:t> 도구</a:t>
            </a:r>
            <a:r>
              <a:rPr lang="ko-KR" altLang="en-US" sz="2800" b="1" dirty="0" smtClean="0"/>
              <a:t>가 있다</a:t>
            </a:r>
            <a:r>
              <a:rPr lang="en-US" altLang="ko-KR" sz="2800" b="1" dirty="0" smtClean="0"/>
              <a:t>.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62626" y="5584754"/>
            <a:ext cx="3615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라는 생각으로 설계</a:t>
            </a:r>
            <a:r>
              <a:rPr lang="en-US" altLang="ko-KR" sz="2400" b="1" dirty="0" smtClean="0"/>
              <a:t>/</a:t>
            </a:r>
            <a:r>
              <a:rPr lang="ko-KR" altLang="en-US" sz="2400" b="1" dirty="0" smtClean="0"/>
              <a:t>개발</a:t>
            </a:r>
            <a:endParaRPr lang="en-US" sz="2400" b="1" dirty="0"/>
          </a:p>
        </p:txBody>
      </p:sp>
      <p:sp>
        <p:nvSpPr>
          <p:cNvPr id="9" name="Down Arrow 8"/>
          <p:cNvSpPr/>
          <p:nvPr/>
        </p:nvSpPr>
        <p:spPr>
          <a:xfrm>
            <a:off x="5588536" y="4355375"/>
            <a:ext cx="158417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4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32" y="3670300"/>
            <a:ext cx="4123267" cy="278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232" y="450850"/>
            <a:ext cx="4123267" cy="3092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36753"/>
            <a:ext cx="5092700" cy="3106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670299"/>
            <a:ext cx="5092700" cy="27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2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Pangpang’s</a:t>
            </a:r>
            <a:r>
              <a:rPr lang="en-US" dirty="0" smtClean="0"/>
              <a:t> Data Federation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006622" y="2346025"/>
            <a:ext cx="2349333" cy="2448272"/>
          </a:xfrm>
          <a:prstGeom prst="roundRect">
            <a:avLst>
              <a:gd name="adj" fmla="val 804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2192972" y="5636163"/>
            <a:ext cx="1296144" cy="648072"/>
          </a:xfrm>
          <a:prstGeom prst="can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SQLServer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Legarcy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202604" y="4002209"/>
            <a:ext cx="1296144" cy="648072"/>
          </a:xfrm>
          <a:prstGeom prst="can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SQLServer</a:t>
            </a:r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2202604" y="3210121"/>
            <a:ext cx="1296144" cy="648072"/>
          </a:xfrm>
          <a:prstGeom prst="can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Mongo</a:t>
            </a:r>
            <a:endParaRPr lang="en-US"/>
          </a:p>
        </p:txBody>
      </p:sp>
      <p:sp>
        <p:nvSpPr>
          <p:cNvPr id="7" name="Can 6"/>
          <p:cNvSpPr/>
          <p:nvPr/>
        </p:nvSpPr>
        <p:spPr>
          <a:xfrm>
            <a:off x="2222646" y="2468907"/>
            <a:ext cx="1296144" cy="648072"/>
          </a:xfrm>
          <a:prstGeom prst="can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MySQL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22646" y="1899594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 Cloud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 flipV="1">
            <a:off x="2587696" y="4874906"/>
            <a:ext cx="566043" cy="634342"/>
          </a:xfrm>
          <a:prstGeom prst="downArrow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860011" y="5509248"/>
            <a:ext cx="4248472" cy="7749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Hadoop File System</a:t>
            </a:r>
            <a:endParaRPr lang="en-US" dirty="0"/>
          </a:p>
        </p:txBody>
      </p:sp>
      <p:sp>
        <p:nvSpPr>
          <p:cNvPr id="11" name="Can 10"/>
          <p:cNvSpPr/>
          <p:nvPr/>
        </p:nvSpPr>
        <p:spPr>
          <a:xfrm>
            <a:off x="5066306" y="4988091"/>
            <a:ext cx="973709" cy="648072"/>
          </a:xfrm>
          <a:prstGeom prst="can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Legarcy</a:t>
            </a:r>
            <a:endParaRPr lang="en-US" dirty="0" smtClean="0"/>
          </a:p>
          <a:p>
            <a:pPr algn="ctr"/>
            <a:r>
              <a:rPr lang="en-US" dirty="0" smtClean="0"/>
              <a:t>Sale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6132488" y="4988091"/>
            <a:ext cx="973709" cy="648072"/>
          </a:xfrm>
          <a:prstGeom prst="can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PoS</a:t>
            </a:r>
            <a:endParaRPr lang="en-US" dirty="0" smtClean="0"/>
          </a:p>
          <a:p>
            <a:pPr algn="ctr"/>
            <a:r>
              <a:rPr lang="en-US" dirty="0" smtClean="0"/>
              <a:t>Sale</a:t>
            </a:r>
            <a:endParaRPr lang="en-US" dirty="0"/>
          </a:p>
        </p:txBody>
      </p:sp>
      <p:sp>
        <p:nvSpPr>
          <p:cNvPr id="13" name="Can 12"/>
          <p:cNvSpPr/>
          <p:nvPr/>
        </p:nvSpPr>
        <p:spPr>
          <a:xfrm>
            <a:off x="7198670" y="4988091"/>
            <a:ext cx="973709" cy="648072"/>
          </a:xfrm>
          <a:prstGeom prst="can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  <a:endParaRPr lang="en-US" dirty="0" smtClean="0"/>
          </a:p>
          <a:p>
            <a:pPr algn="ctr"/>
            <a:r>
              <a:rPr lang="en-US" dirty="0" smtClean="0"/>
              <a:t>log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 rot="5400000" flipV="1">
            <a:off x="3928918" y="5643028"/>
            <a:ext cx="566043" cy="634342"/>
          </a:xfrm>
          <a:prstGeom prst="downArrow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4571979" y="2468907"/>
            <a:ext cx="1296144" cy="648072"/>
          </a:xfrm>
          <a:prstGeom prst="can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MySQL</a:t>
            </a:r>
          </a:p>
          <a:p>
            <a:pPr algn="ctr"/>
            <a:r>
              <a:rPr lang="en-US" smtClean="0"/>
              <a:t>Replica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8" idx="4"/>
            <a:endCxn id="22" idx="2"/>
          </p:cNvCxnSpPr>
          <p:nvPr/>
        </p:nvCxnSpPr>
        <p:spPr>
          <a:xfrm>
            <a:off x="3518790" y="2792943"/>
            <a:ext cx="1053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8255246" y="4988091"/>
            <a:ext cx="637276" cy="648072"/>
          </a:xfrm>
          <a:prstGeom prst="can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mr-IN" smtClean="0"/>
              <a:t>…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619342" y="2296248"/>
            <a:ext cx="1841069" cy="2043772"/>
          </a:xfrm>
          <a:prstGeom prst="roundRect">
            <a:avLst>
              <a:gd name="adj" fmla="val 728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Presto</a:t>
            </a:r>
          </a:p>
          <a:p>
            <a:pPr algn="ctr"/>
            <a:r>
              <a:rPr lang="en-US" altLang="ko-KR" dirty="0"/>
              <a:t>(Distributed SQL Query Engine for Big </a:t>
            </a:r>
            <a:r>
              <a:rPr lang="en-US" altLang="ko-KR" dirty="0" smtClean="0"/>
              <a:t>Data)</a:t>
            </a:r>
          </a:p>
        </p:txBody>
      </p:sp>
      <p:sp>
        <p:nvSpPr>
          <p:cNvPr id="19" name="Can 18"/>
          <p:cNvSpPr/>
          <p:nvPr/>
        </p:nvSpPr>
        <p:spPr>
          <a:xfrm>
            <a:off x="3654925" y="4481125"/>
            <a:ext cx="773038" cy="648072"/>
          </a:xfrm>
          <a:prstGeom prst="can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Kafka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 rot="5400000" flipV="1">
            <a:off x="6077185" y="2487703"/>
            <a:ext cx="376254" cy="634342"/>
          </a:xfrm>
          <a:prstGeom prst="downArrow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6478203" flipV="1">
            <a:off x="4575509" y="4871945"/>
            <a:ext cx="355022" cy="417811"/>
          </a:xfrm>
          <a:prstGeom prst="downArrow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flipV="1">
            <a:off x="6352301" y="4393878"/>
            <a:ext cx="1218058" cy="413995"/>
          </a:xfrm>
          <a:prstGeom prst="downArrow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854816" y="6284235"/>
            <a:ext cx="631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batch</a:t>
            </a:r>
            <a:endParaRPr lang="en-US" sz="1400"/>
          </a:p>
        </p:txBody>
      </p:sp>
      <p:sp>
        <p:nvSpPr>
          <p:cNvPr id="25" name="TextBox 24"/>
          <p:cNvSpPr txBox="1"/>
          <p:nvPr/>
        </p:nvSpPr>
        <p:spPr>
          <a:xfrm>
            <a:off x="5105887" y="320603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Select</a:t>
            </a:r>
            <a:endParaRPr lang="en-US" sz="1400" dirty="0"/>
          </a:p>
        </p:txBody>
      </p:sp>
      <p:sp>
        <p:nvSpPr>
          <p:cNvPr id="26" name="Down Arrow 25"/>
          <p:cNvSpPr/>
          <p:nvPr/>
        </p:nvSpPr>
        <p:spPr>
          <a:xfrm rot="5400000" flipV="1">
            <a:off x="5302209" y="2693472"/>
            <a:ext cx="425108" cy="1800627"/>
          </a:xfrm>
          <a:prstGeom prst="downArrow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607439" y="2296248"/>
            <a:ext cx="643889" cy="2043772"/>
          </a:xfrm>
          <a:prstGeom prst="roundRect">
            <a:avLst>
              <a:gd name="adj" fmla="val 728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dirty="0" smtClean="0"/>
              <a:t>Zeppelin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779518" y="2284127"/>
            <a:ext cx="643889" cy="3640068"/>
          </a:xfrm>
          <a:prstGeom prst="roundRect">
            <a:avLst>
              <a:gd name="adj" fmla="val 728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dirty="0" smtClean="0"/>
              <a:t>User or Other Service</a:t>
            </a:r>
          </a:p>
        </p:txBody>
      </p:sp>
      <p:sp>
        <p:nvSpPr>
          <p:cNvPr id="29" name="Down Arrow 28"/>
          <p:cNvSpPr/>
          <p:nvPr/>
        </p:nvSpPr>
        <p:spPr>
          <a:xfrm rot="16200000" flipV="1">
            <a:off x="9030016" y="3320747"/>
            <a:ext cx="953414" cy="409509"/>
          </a:xfrm>
          <a:prstGeom prst="downArrow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585518" y="1889808"/>
            <a:ext cx="164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Huawei </a:t>
            </a:r>
            <a:r>
              <a:rPr lang="en-US" dirty="0" smtClean="0"/>
              <a:t>Cloud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092063" y="5136770"/>
            <a:ext cx="631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batch</a:t>
            </a:r>
            <a:endParaRPr lang="en-US" sz="1400"/>
          </a:p>
        </p:txBody>
      </p:sp>
      <p:sp>
        <p:nvSpPr>
          <p:cNvPr id="32" name="Oval 31"/>
          <p:cNvSpPr/>
          <p:nvPr/>
        </p:nvSpPr>
        <p:spPr>
          <a:xfrm>
            <a:off x="4696912" y="3978597"/>
            <a:ext cx="1676162" cy="62086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>
                <a:solidFill>
                  <a:schemeClr val="dk1"/>
                </a:solidFill>
              </a:rPr>
              <a:t>Stream </a:t>
            </a:r>
            <a:endParaRPr lang="en-US" smtClean="0">
              <a:solidFill>
                <a:schemeClr val="dk1"/>
              </a:solidFill>
            </a:endParaRPr>
          </a:p>
          <a:p>
            <a:pPr algn="ctr"/>
            <a:r>
              <a:rPr lang="en-US" dirty="0" smtClean="0">
                <a:solidFill>
                  <a:schemeClr val="dk1"/>
                </a:solidFill>
              </a:rPr>
              <a:t>Analysis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 rot="3600000" flipV="1">
            <a:off x="4600601" y="4441376"/>
            <a:ext cx="355022" cy="417811"/>
          </a:xfrm>
          <a:prstGeom prst="downArrow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850501" y="2354772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Select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7409161" y="4553400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Select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21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61" y="1862671"/>
            <a:ext cx="3285041" cy="2190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성장하는 개발자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43402" y="2172854"/>
            <a:ext cx="75151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팀내 모든 구성원이 성장할 수 없다</a:t>
            </a:r>
            <a:r>
              <a:rPr lang="en-US" altLang="ko-KR" sz="2400" dirty="0" smtClean="0"/>
              <a:t>!</a:t>
            </a:r>
          </a:p>
          <a:p>
            <a:pPr algn="ctr"/>
            <a:r>
              <a:rPr lang="ko-KR" altLang="en-US" sz="2400" dirty="0" smtClean="0"/>
              <a:t>사람은 잘 변하지 않는다</a:t>
            </a:r>
            <a:r>
              <a:rPr lang="en-US" altLang="ko-KR" sz="2400" dirty="0" smtClean="0"/>
              <a:t>.</a:t>
            </a:r>
          </a:p>
          <a:p>
            <a:pPr algn="ctr"/>
            <a:r>
              <a:rPr lang="ko-KR" altLang="en-US" sz="2400" dirty="0" smtClean="0"/>
              <a:t>자신이 잘하는 것을 찾아서 하게 하는 환경이 중요하다</a:t>
            </a:r>
            <a:r>
              <a:rPr lang="en-US" altLang="ko-KR" sz="2400" dirty="0" smtClean="0"/>
              <a:t>.</a:t>
            </a:r>
          </a:p>
          <a:p>
            <a:pPr algn="ctr"/>
            <a:r>
              <a:rPr lang="ko-KR" altLang="en-US" sz="2400" dirty="0" smtClean="0"/>
              <a:t>지금까지의 과정은 그런 팀원을 찾아 역할을 주는 과정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441955" y="4238778"/>
            <a:ext cx="8750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/>
              <a:t>주니어 개발자 </a:t>
            </a:r>
            <a:r>
              <a:rPr lang="en-US" altLang="ko-KR" sz="3600" b="1" dirty="0" smtClean="0"/>
              <a:t>-&gt;</a:t>
            </a:r>
            <a:r>
              <a:rPr lang="ko-KR" altLang="en-US" sz="3600" b="1" dirty="0" smtClean="0"/>
              <a:t> 핵심 개발자로 성장</a:t>
            </a:r>
            <a:endParaRPr lang="en-US" altLang="ko-KR" sz="3600" b="1" dirty="0" smtClean="0"/>
          </a:p>
          <a:p>
            <a:pPr algn="ctr"/>
            <a:r>
              <a:rPr lang="en-US" sz="3600" b="1" dirty="0" smtClean="0"/>
              <a:t>QA -&gt; </a:t>
            </a:r>
            <a:r>
              <a:rPr lang="ko-KR" altLang="en-US" sz="3600" b="1" dirty="0" smtClean="0"/>
              <a:t>기획자로 역할 변경</a:t>
            </a:r>
            <a:endParaRPr lang="en-US" altLang="ko-KR" sz="3600" b="1" dirty="0" smtClean="0"/>
          </a:p>
          <a:p>
            <a:pPr algn="ctr"/>
            <a:r>
              <a:rPr lang="ko-KR" altLang="en-US" sz="3600" b="1" dirty="0" smtClean="0"/>
              <a:t>통역 </a:t>
            </a:r>
            <a:r>
              <a:rPr lang="en-US" altLang="ko-KR" sz="3600" b="1" dirty="0" smtClean="0"/>
              <a:t>-&gt;</a:t>
            </a:r>
            <a:r>
              <a:rPr lang="ko-KR" altLang="en-US" sz="3600" b="1" dirty="0" smtClean="0"/>
              <a:t> 고객과 소통</a:t>
            </a:r>
            <a:r>
              <a:rPr lang="en-US" altLang="ko-KR" sz="3600" b="1" dirty="0" smtClean="0"/>
              <a:t>,</a:t>
            </a:r>
            <a:r>
              <a:rPr lang="ko-KR" altLang="en-US" sz="3600" b="1" dirty="0" smtClean="0"/>
              <a:t> 서비스 운영</a:t>
            </a:r>
            <a:endParaRPr lang="en-US" altLang="ko-KR" sz="3600" b="1" dirty="0" smtClean="0"/>
          </a:p>
          <a:p>
            <a:pPr algn="ctr"/>
            <a:r>
              <a:rPr lang="ko-KR" altLang="en-US" sz="3600" b="1" dirty="0" smtClean="0"/>
              <a:t>개발 못하는 시니어 개발자 </a:t>
            </a:r>
            <a:r>
              <a:rPr lang="en-US" altLang="ko-KR" sz="3600" b="1" dirty="0" smtClean="0"/>
              <a:t>-&gt;</a:t>
            </a:r>
            <a:r>
              <a:rPr lang="ko-KR" altLang="en-US" sz="3600" b="1" dirty="0" smtClean="0"/>
              <a:t> </a:t>
            </a:r>
            <a:r>
              <a:rPr lang="en-US" altLang="ko-KR" sz="3600" b="1" dirty="0" smtClean="0"/>
              <a:t>??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9064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성장이 멈춰있는 개발자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07257" y="2997843"/>
            <a:ext cx="844654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변화 수용에 더딘 개발자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학습하지 않는 개발자</a:t>
            </a:r>
            <a:endParaRPr lang="en-US" altLang="ko-KR" sz="3200" dirty="0" smtClean="0"/>
          </a:p>
          <a:p>
            <a:pPr algn="ctr"/>
            <a:endParaRPr lang="en-US" altLang="ko-KR" sz="3200" dirty="0"/>
          </a:p>
          <a:p>
            <a:pPr algn="ctr"/>
            <a:endParaRPr lang="en-US" altLang="ko-KR" sz="3200" dirty="0" smtClean="0"/>
          </a:p>
          <a:p>
            <a:pPr algn="ctr"/>
            <a:r>
              <a:rPr lang="ko-KR" altLang="en-US" sz="3200" dirty="0" smtClean="0"/>
              <a:t>그렇다 하더라도 이런 개발자도 팀에서는 필요</a:t>
            </a:r>
            <a:endParaRPr lang="en-US" altLang="ko-KR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2000250"/>
            <a:ext cx="3009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생각이 많은 개발자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4955462"/>
            <a:ext cx="11163300" cy="1254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460500" y="2549018"/>
            <a:ext cx="3365500" cy="21499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dirty="0" smtClean="0"/>
              <a:t>// </a:t>
            </a:r>
            <a:r>
              <a:rPr lang="ko-KR" altLang="en-US" dirty="0" smtClean="0"/>
              <a:t>로그 수신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 있는 코드</a:t>
            </a:r>
            <a:r>
              <a:rPr lang="en-US" altLang="ko-KR" dirty="0" smtClean="0"/>
              <a:t>)</a:t>
            </a:r>
          </a:p>
          <a:p>
            <a:r>
              <a:rPr lang="en-US" dirty="0" smtClean="0"/>
              <a:t>log = </a:t>
            </a:r>
            <a:r>
              <a:rPr lang="en-US" dirty="0" err="1" smtClean="0"/>
              <a:t>receiveLog</a:t>
            </a:r>
            <a:r>
              <a:rPr lang="en-US" dirty="0" smtClean="0"/>
              <a:t>()</a:t>
            </a:r>
          </a:p>
          <a:p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// </a:t>
            </a:r>
            <a:r>
              <a:rPr lang="ko-KR" altLang="en-US" dirty="0" smtClean="0"/>
              <a:t>제가 원했던 코드</a:t>
            </a:r>
            <a:endParaRPr lang="en-US" dirty="0" smtClean="0"/>
          </a:p>
          <a:p>
            <a:r>
              <a:rPr lang="en-US" b="1" u="sng" dirty="0" smtClean="0"/>
              <a:t>if </a:t>
            </a:r>
            <a:r>
              <a:rPr lang="en-US" b="1" u="sng" dirty="0" err="1" smtClean="0"/>
              <a:t>log.Latency</a:t>
            </a:r>
            <a:r>
              <a:rPr lang="en-US" b="1" u="sng" dirty="0" smtClean="0"/>
              <a:t> &gt; 10 sec {</a:t>
            </a:r>
          </a:p>
          <a:p>
            <a:r>
              <a:rPr lang="en-US" b="1" u="sng" dirty="0"/>
              <a:t> 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sendMessage</a:t>
            </a:r>
            <a:r>
              <a:rPr lang="en-US" b="1" u="sng" dirty="0" smtClean="0"/>
              <a:t>(log)</a:t>
            </a:r>
          </a:p>
          <a:p>
            <a:r>
              <a:rPr lang="en-US" b="1" u="sng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8400" y="1738199"/>
            <a:ext cx="4145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원했던 코드는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줄 정도의 구현이면 됨</a:t>
            </a:r>
            <a:endParaRPr lang="en-US" altLang="ko-KR" dirty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요구기간은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일내 완료</a:t>
            </a:r>
            <a:r>
              <a:rPr lang="en-US" altLang="ko-KR" dirty="0" smtClean="0"/>
              <a:t>)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5314087" y="3022296"/>
            <a:ext cx="673100" cy="1295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75274" y="2549018"/>
            <a:ext cx="4745210" cy="21499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ko-KR" sz="3200" b="1" dirty="0"/>
              <a:t>10</a:t>
            </a:r>
            <a:r>
              <a:rPr lang="ko-KR" altLang="en-US" sz="3200" b="1" dirty="0"/>
              <a:t>일 정도 소요</a:t>
            </a:r>
            <a:endParaRPr lang="en-US" sz="3200" b="1" dirty="0"/>
          </a:p>
          <a:p>
            <a:endParaRPr lang="en-US" dirty="0"/>
          </a:p>
          <a:p>
            <a:r>
              <a:rPr lang="en-US" dirty="0"/>
              <a:t>Go </a:t>
            </a:r>
            <a:r>
              <a:rPr lang="ko-KR" altLang="en-US" dirty="0"/>
              <a:t>언어 공부하고</a:t>
            </a:r>
            <a:r>
              <a:rPr lang="en-US" altLang="ko-KR" dirty="0"/>
              <a:t>(2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기존 코드 분석하고</a:t>
            </a:r>
            <a:r>
              <a:rPr lang="en-US" altLang="ko-KR" dirty="0"/>
              <a:t>(1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로컬에 개발 환경 구성하고</a:t>
            </a:r>
            <a:r>
              <a:rPr lang="en-US" altLang="ko-KR" dirty="0"/>
              <a:t>(</a:t>
            </a:r>
            <a:r>
              <a:rPr lang="ko-KR" altLang="en-US" dirty="0"/>
              <a:t>몇일 걸려도 못함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이런 상황</a:t>
            </a:r>
            <a:r>
              <a:rPr lang="en-US" altLang="ko-KR" dirty="0"/>
              <a:t>,</a:t>
            </a:r>
            <a:r>
              <a:rPr lang="ko-KR" altLang="en-US" dirty="0"/>
              <a:t> 저런 상황 고려한 코드 넣고</a:t>
            </a:r>
            <a:r>
              <a:rPr lang="en-US" altLang="ko-KR" dirty="0"/>
              <a:t>(3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4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성공했어요</a:t>
            </a:r>
            <a:r>
              <a:rPr lang="en-US" altLang="ko-KR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77" y="1690687"/>
            <a:ext cx="8594846" cy="47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2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성공 이면에는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61406" y="2152804"/>
            <a:ext cx="686918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팀원들이 모르는 사이에 성장 </a:t>
            </a:r>
            <a:endParaRPr lang="en-US" altLang="ko-KR" sz="3200" dirty="0" smtClean="0"/>
          </a:p>
          <a:p>
            <a:pPr algn="ctr"/>
            <a:endParaRPr lang="en-US" altLang="ko-KR" sz="3200" dirty="0" smtClean="0"/>
          </a:p>
          <a:p>
            <a:pPr algn="ctr"/>
            <a:r>
              <a:rPr lang="en-US" altLang="ko-KR" sz="3200" dirty="0" smtClean="0"/>
              <a:t>DB</a:t>
            </a:r>
            <a:r>
              <a:rPr lang="ko-KR" altLang="en-US" sz="3200" dirty="0" smtClean="0"/>
              <a:t> 분리도 뚝딱</a:t>
            </a:r>
            <a:endParaRPr lang="en-US" altLang="ko-KR" sz="3200" dirty="0" smtClean="0"/>
          </a:p>
          <a:p>
            <a:pPr algn="ctr"/>
            <a:r>
              <a:rPr lang="en-US" altLang="ko-KR" sz="3200" dirty="0" smtClean="0"/>
              <a:t>(</a:t>
            </a:r>
            <a:r>
              <a:rPr lang="ko-KR" altLang="en-US" sz="3200" dirty="0" smtClean="0"/>
              <a:t>마이크로 서비스 덕분이기는 하지만</a:t>
            </a:r>
            <a:r>
              <a:rPr lang="en-US" altLang="ko-KR" sz="3200" dirty="0" smtClean="0"/>
              <a:t>)</a:t>
            </a:r>
          </a:p>
          <a:p>
            <a:pPr algn="ctr"/>
            <a:r>
              <a:rPr lang="ko-KR" altLang="en-US" sz="3200" dirty="0" smtClean="0"/>
              <a:t>서버 증설도 그냥 쉽게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복잡한 마이크로 서비스 전체 재 구성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전체 도메인 변경도 쉽게</a:t>
            </a:r>
            <a:endParaRPr lang="en-US" altLang="ko-KR" sz="3200" dirty="0" smtClean="0"/>
          </a:p>
          <a:p>
            <a:pPr algn="ctr"/>
            <a:r>
              <a:rPr lang="mr-IN" altLang="ko-KR" sz="3200" dirty="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8434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정말로 중요한 것은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37923" y="2096978"/>
            <a:ext cx="6316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이렇게 만만</a:t>
            </a:r>
            <a:r>
              <a:rPr lang="en-US" altLang="ko-KR" sz="3600" dirty="0" smtClean="0"/>
              <a:t>(</a:t>
            </a:r>
            <a:r>
              <a:rPr lang="zh-CN" altLang="en-US" sz="3600" dirty="0" smtClean="0"/>
              <a:t>慢慢</a:t>
            </a:r>
            <a:r>
              <a:rPr lang="en-US" altLang="ko-KR" sz="3600" dirty="0" smtClean="0"/>
              <a:t>)</a:t>
            </a:r>
            <a:r>
              <a:rPr lang="zh-CN" altLang="en-US" sz="3600" dirty="0" smtClean="0"/>
              <a:t> </a:t>
            </a:r>
            <a:r>
              <a:rPr lang="ko-KR" altLang="en-US" sz="3600" dirty="0" smtClean="0"/>
              <a:t>한 팀원들과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78200"/>
            <a:ext cx="4665472" cy="26243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85000" y="3628535"/>
            <a:ext cx="382668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smtClean="0"/>
              <a:t>좋은 리더쉽을 </a:t>
            </a:r>
            <a:endParaRPr lang="en-US" altLang="ko-KR" sz="4400" dirty="0" smtClean="0"/>
          </a:p>
          <a:p>
            <a:pPr algn="ctr"/>
            <a:r>
              <a:rPr lang="ko-KR" altLang="en-US" sz="4400" dirty="0" smtClean="0"/>
              <a:t>발휘할 수 있는</a:t>
            </a:r>
            <a:endParaRPr lang="en-US" altLang="ko-KR" sz="4400" dirty="0" smtClean="0"/>
          </a:p>
          <a:p>
            <a:pPr algn="ctr"/>
            <a:r>
              <a:rPr lang="ko-KR" altLang="en-US" sz="4400" dirty="0" smtClean="0"/>
              <a:t>리더 그룹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224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광군제 에피소드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74570" y="2121309"/>
            <a:ext cx="90428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중국 전체가 </a:t>
            </a:r>
            <a:r>
              <a:rPr lang="en-US" altLang="ko-KR" sz="3200" dirty="0" smtClean="0"/>
              <a:t>Loosely Coupled </a:t>
            </a:r>
            <a:r>
              <a:rPr lang="ko-KR" altLang="en-US" sz="3200" dirty="0" smtClean="0"/>
              <a:t>되어 있음</a:t>
            </a:r>
            <a:endParaRPr lang="en-US" altLang="ko-KR" sz="3200" dirty="0" smtClean="0"/>
          </a:p>
          <a:p>
            <a:pPr algn="ctr"/>
            <a:endParaRPr lang="en-US" sz="3200" dirty="0" smtClean="0"/>
          </a:p>
          <a:p>
            <a:pPr algn="ctr"/>
            <a:r>
              <a:rPr lang="ko-KR" altLang="en-US" sz="3200" dirty="0" smtClean="0"/>
              <a:t>평소에 장애 또는 대용량에 대한 처리가 되어 있음</a:t>
            </a:r>
            <a:endParaRPr lang="en-US" altLang="ko-KR" sz="3200" dirty="0" smtClean="0"/>
          </a:p>
          <a:p>
            <a:pPr algn="ctr"/>
            <a:endParaRPr lang="en-US" sz="3200" dirty="0"/>
          </a:p>
          <a:p>
            <a:pPr algn="ctr"/>
            <a:r>
              <a:rPr lang="ko-KR" altLang="en-US" sz="3200" dirty="0" smtClean="0"/>
              <a:t>사회 전체적으로 대용량에 대한 인식이 되어 있음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  한달 걸리는 것이 일주일내에 처리되어 좋아함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22170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</a:t>
            </a:r>
            <a:r>
              <a:rPr lang="ko-KR" altLang="en-US" dirty="0" smtClean="0"/>
              <a:t>의 항복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9" y="2199296"/>
            <a:ext cx="5605523" cy="37336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72981" y="2641748"/>
            <a:ext cx="538801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/>
              <a:t>거대 로봇은 무릎을 꿇었고</a:t>
            </a:r>
            <a:r>
              <a:rPr lang="en-US" altLang="ko-KR" sz="3200" dirty="0" smtClean="0"/>
              <a:t>,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Legacy</a:t>
            </a:r>
            <a:r>
              <a:rPr lang="ko-KR" altLang="en-US" sz="3200" dirty="0" smtClean="0"/>
              <a:t>가 신앙인 듯 받들던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현업이 언제 전면 오픈하냐고</a:t>
            </a:r>
            <a:endParaRPr lang="en-US" altLang="ko-KR" sz="3200" dirty="0" smtClean="0"/>
          </a:p>
          <a:p>
            <a:pPr algn="ctr"/>
            <a:r>
              <a:rPr lang="ko-KR" altLang="en-US" sz="3200" dirty="0" smtClean="0"/>
              <a:t>물어본다</a:t>
            </a:r>
            <a:r>
              <a:rPr lang="en-US" altLang="ko-KR" sz="32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742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중국의 모바일 환경</a:t>
            </a:r>
            <a:r>
              <a:rPr lang="en-US" altLang="ko-KR" dirty="0" smtClean="0"/>
              <a:t>(1)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6400" y="2692400"/>
            <a:ext cx="69749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/>
              <a:t>신용사회가 아니라서 신용카드는 거의 없음</a:t>
            </a:r>
            <a:endParaRPr lang="en-US" altLang="ko-KR" sz="2800" dirty="0" smtClean="0"/>
          </a:p>
          <a:p>
            <a:pPr algn="ctr">
              <a:lnSpc>
                <a:spcPct val="150000"/>
              </a:lnSpc>
            </a:pPr>
            <a:r>
              <a:rPr lang="ko-KR" altLang="en-US" sz="2800" dirty="0" smtClean="0"/>
              <a:t>심지어 은행 계좌도 없는 사람이 많음</a:t>
            </a:r>
            <a:endParaRPr lang="en-US" altLang="ko-KR" sz="2800" dirty="0" smtClean="0"/>
          </a:p>
          <a:p>
            <a:pPr algn="ctr">
              <a:lnSpc>
                <a:spcPct val="150000"/>
              </a:lnSpc>
            </a:pPr>
            <a:r>
              <a:rPr lang="en-US" altLang="ko-KR" sz="2800" dirty="0" smtClean="0"/>
              <a:t>1</a:t>
            </a:r>
            <a:r>
              <a:rPr lang="ko-KR" altLang="en-US" sz="2800" dirty="0" smtClean="0"/>
              <a:t>년 동안 현금을 사용한 횟수를 기억할 정도</a:t>
            </a:r>
            <a:endParaRPr lang="en-US" altLang="ko-KR" sz="2800" dirty="0" smtClean="0"/>
          </a:p>
          <a:p>
            <a:pPr algn="ctr">
              <a:lnSpc>
                <a:spcPct val="150000"/>
              </a:lnSpc>
            </a:pPr>
            <a:r>
              <a:rPr lang="ko-KR" altLang="en-US" sz="2800" dirty="0" smtClean="0"/>
              <a:t>중국 현지 체류비도 위챗 페이로 받고 있음</a:t>
            </a:r>
            <a:endParaRPr lang="en-US" altLang="ko-KR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4586" y="1923028"/>
            <a:ext cx="4429614" cy="43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와서 보니</a:t>
            </a:r>
            <a:r>
              <a:rPr lang="en-US" altLang="ko-KR" dirty="0" smtClean="0"/>
              <a:t>!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10758" y="1690686"/>
            <a:ext cx="4748861" cy="749644"/>
            <a:chOff x="1212101" y="2268975"/>
            <a:chExt cx="4748861" cy="7496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2101" y="2282924"/>
              <a:ext cx="4748861" cy="7356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Oval 5"/>
            <p:cNvSpPr/>
            <p:nvPr/>
          </p:nvSpPr>
          <p:spPr>
            <a:xfrm>
              <a:off x="4388389" y="2268975"/>
              <a:ext cx="1388962" cy="73569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93126" y="3397999"/>
            <a:ext cx="4605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헉</a:t>
            </a:r>
            <a:r>
              <a:rPr lang="en-US" altLang="ko-KR" sz="4000" b="1" dirty="0" smtClean="0"/>
              <a:t>!</a:t>
            </a:r>
            <a:r>
              <a:rPr lang="ko-KR" altLang="en-US" sz="4000" b="1" dirty="0" smtClean="0"/>
              <a:t> 테이블이 </a:t>
            </a:r>
            <a:r>
              <a:rPr lang="en-US" altLang="ko-KR" sz="4000" b="1" dirty="0" smtClean="0"/>
              <a:t>670</a:t>
            </a:r>
            <a:r>
              <a:rPr lang="ko-KR" altLang="en-US" sz="4000" b="1" dirty="0" smtClean="0"/>
              <a:t>개</a:t>
            </a:r>
            <a:r>
              <a:rPr lang="en-US" altLang="ko-KR" sz="4000" b="1" dirty="0" smtClean="0"/>
              <a:t>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7333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중국 모바일 환경</a:t>
            </a:r>
            <a:r>
              <a:rPr lang="en-US" altLang="ko-KR" dirty="0" smtClean="0"/>
              <a:t>(2)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9400" y="1980337"/>
            <a:ext cx="6667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/>
              <a:t>중국은 웹 없이 바로 모바일 환경으로 넘어옴</a:t>
            </a:r>
            <a:endParaRPr lang="en-US" altLang="ko-KR" sz="2400" dirty="0"/>
          </a:p>
          <a:p>
            <a:pPr algn="ctr">
              <a:lnSpc>
                <a:spcPct val="150000"/>
              </a:lnSpc>
            </a:pPr>
            <a:r>
              <a:rPr lang="ko-KR" altLang="en-US" sz="2400" dirty="0"/>
              <a:t>모바일 디바이스는 웹이 아닌 개인용 디바이스</a:t>
            </a:r>
            <a:endParaRPr lang="en-US" altLang="ko-KR" sz="2400" dirty="0"/>
          </a:p>
          <a:p>
            <a:pPr algn="ctr">
              <a:lnSpc>
                <a:spcPct val="150000"/>
              </a:lnSpc>
            </a:pPr>
            <a:r>
              <a:rPr lang="ko-KR" altLang="en-US" sz="2400" dirty="0"/>
              <a:t>즉</a:t>
            </a:r>
            <a:r>
              <a:rPr lang="en-US" altLang="ko-KR" sz="2400" dirty="0"/>
              <a:t>,</a:t>
            </a:r>
            <a:r>
              <a:rPr lang="ko-KR" altLang="en-US" sz="2400" dirty="0"/>
              <a:t> 디바이스에 접근 가능하다는 </a:t>
            </a:r>
            <a:r>
              <a:rPr lang="ko-KR" altLang="en-US" sz="2400" dirty="0" smtClean="0"/>
              <a:t>것은 </a:t>
            </a:r>
            <a:r>
              <a:rPr lang="ko-KR" altLang="en-US" sz="2400" dirty="0"/>
              <a:t>이미 인증이 끝난 것을 의미</a:t>
            </a:r>
            <a:endParaRPr lang="en-US" altLang="ko-K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272" b="-1887"/>
          <a:stretch/>
        </p:blipFill>
        <p:spPr>
          <a:xfrm>
            <a:off x="9375543" y="2382415"/>
            <a:ext cx="2470382" cy="4391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11" r="-2272" b="77883"/>
          <a:stretch/>
        </p:blipFill>
        <p:spPr>
          <a:xfrm>
            <a:off x="1657140" y="4578310"/>
            <a:ext cx="7273903" cy="13462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Rounded Rectangle 5"/>
          <p:cNvSpPr/>
          <p:nvPr/>
        </p:nvSpPr>
        <p:spPr>
          <a:xfrm>
            <a:off x="9375543" y="2878578"/>
            <a:ext cx="2470382" cy="4445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5543" y="1756093"/>
            <a:ext cx="1816100" cy="58735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1"/>
            <a:endCxn id="11" idx="0"/>
          </p:cNvCxnSpPr>
          <p:nvPr/>
        </p:nvCxnSpPr>
        <p:spPr>
          <a:xfrm flipH="1">
            <a:off x="5227521" y="3100828"/>
            <a:ext cx="4148022" cy="1784349"/>
          </a:xfrm>
          <a:prstGeom prst="straightConnector1">
            <a:avLst/>
          </a:prstGeom>
          <a:noFill/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ounded Rectangle 10"/>
          <p:cNvSpPr/>
          <p:nvPr/>
        </p:nvSpPr>
        <p:spPr>
          <a:xfrm>
            <a:off x="1857142" y="4885177"/>
            <a:ext cx="6740758" cy="7882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중국의 모바일 환경</a:t>
            </a:r>
            <a:r>
              <a:rPr lang="en-US" altLang="ko-KR" dirty="0" smtClean="0"/>
              <a:t>(3)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76720" y="1915318"/>
            <a:ext cx="5038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생활 플랫폼 위챗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애플의 항복</a:t>
            </a:r>
            <a:r>
              <a:rPr lang="en-US" altLang="ko-KR" sz="2800" dirty="0" smtClean="0"/>
              <a:t>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3518" y="2859552"/>
            <a:ext cx="2693194" cy="300831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333500" y="3430120"/>
            <a:ext cx="2971800" cy="1041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90033" y="6069100"/>
            <a:ext cx="148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Mini Program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696" y="2744458"/>
            <a:ext cx="1821657" cy="3238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4305300" y="3950820"/>
            <a:ext cx="1198396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/>
          <p:cNvSpPr txBox="1"/>
          <p:nvPr/>
        </p:nvSpPr>
        <p:spPr>
          <a:xfrm>
            <a:off x="4600567" y="6069100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위챗위에 온전한 하나의 앱이 실행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3733" y="2663168"/>
            <a:ext cx="1886166" cy="3319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8626467" y="6069100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다른 서비스와의 연결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중국의 모바일 환경</a:t>
            </a:r>
            <a:r>
              <a:rPr lang="en-US" altLang="ko-KR" dirty="0" smtClean="0"/>
              <a:t>(4)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17922" y="1729733"/>
            <a:ext cx="3756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생활속에 자리 잡은 </a:t>
            </a:r>
            <a:r>
              <a:rPr lang="en-US" altLang="ko-KR" sz="2800" dirty="0" err="1" smtClean="0"/>
              <a:t>IoT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2428522"/>
            <a:ext cx="2384425" cy="42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6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정리하면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7781" y="1843088"/>
            <a:ext cx="10516020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/>
              <a:t>중국 서비스 사례로 보면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사용자가 많고</a:t>
            </a:r>
            <a:r>
              <a:rPr lang="en-US" altLang="ko-KR" sz="3600" dirty="0" smtClean="0"/>
              <a:t>,</a:t>
            </a:r>
            <a:r>
              <a:rPr lang="ko-KR" altLang="en-US" sz="3600" dirty="0" smtClean="0"/>
              <a:t> 트래픽이 많은 서비스를 유지하려면</a:t>
            </a:r>
            <a:endParaRPr lang="en-US" altLang="ko-KR" sz="3600" dirty="0" smtClean="0"/>
          </a:p>
          <a:p>
            <a:pPr algn="ctr"/>
            <a:r>
              <a:rPr lang="en-US" altLang="zh-CN" sz="3600" dirty="0" smtClean="0"/>
              <a:t>Tight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한 구성보다 </a:t>
            </a:r>
            <a:r>
              <a:rPr lang="en-US" altLang="zh-CN" sz="3600" b="1" u="sng" dirty="0" smtClean="0">
                <a:solidFill>
                  <a:srgbClr val="FF0000"/>
                </a:solidFill>
              </a:rPr>
              <a:t>Loosely</a:t>
            </a:r>
            <a:r>
              <a:rPr lang="ko-KR" altLang="en-US" sz="3600" dirty="0" smtClean="0"/>
              <a:t>한 구성이라야 한다</a:t>
            </a:r>
            <a:r>
              <a:rPr lang="en-US" altLang="ko-KR" sz="3600" dirty="0" smtClean="0"/>
              <a:t>.</a:t>
            </a:r>
          </a:p>
          <a:p>
            <a:pPr algn="ctr"/>
            <a:endParaRPr lang="en-US" sz="3600" dirty="0"/>
          </a:p>
          <a:p>
            <a:pPr algn="ctr"/>
            <a:r>
              <a:rPr lang="ko-KR" altLang="en-US" sz="3600" dirty="0" smtClean="0"/>
              <a:t>개발자가 결정할 수 있는 것은 한계가 있다</a:t>
            </a:r>
            <a:r>
              <a:rPr lang="en-US" altLang="ko-KR" sz="3600" dirty="0" smtClean="0"/>
              <a:t>.</a:t>
            </a:r>
          </a:p>
          <a:p>
            <a:pPr algn="ctr"/>
            <a:r>
              <a:rPr lang="ko-KR" altLang="en-US" sz="3600" dirty="0" smtClean="0"/>
              <a:t>반드시 </a:t>
            </a:r>
            <a:r>
              <a:rPr lang="ko-KR" altLang="en-US" sz="4400" b="1" u="sng" dirty="0" smtClean="0">
                <a:solidFill>
                  <a:srgbClr val="FF0000"/>
                </a:solidFill>
              </a:rPr>
              <a:t>경영자가 인식</a:t>
            </a:r>
            <a:r>
              <a:rPr lang="ko-KR" altLang="en-US" sz="3600" dirty="0" smtClean="0"/>
              <a:t>하고 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이를 실현할 수 있는 문화를 갖추어야 한다</a:t>
            </a:r>
            <a:r>
              <a:rPr lang="en-US" altLang="ko-KR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1970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0180" y="1923008"/>
            <a:ext cx="3816096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864" y="366841"/>
            <a:ext cx="79047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smtClean="0"/>
              <a:t>다시 한번 강조하지만</a:t>
            </a:r>
            <a:endParaRPr lang="en-US" altLang="ko-KR" sz="4400" b="1" dirty="0" smtClean="0"/>
          </a:p>
          <a:p>
            <a:pPr algn="ctr"/>
            <a:r>
              <a:rPr lang="ko-KR" altLang="en-US" sz="4400" b="1" dirty="0"/>
              <a:t>좋은 서비스를 만드는데 </a:t>
            </a:r>
            <a:r>
              <a:rPr lang="ko-KR" altLang="en-US" sz="4400" b="1" dirty="0" smtClean="0"/>
              <a:t>있어서</a:t>
            </a:r>
            <a:endParaRPr lang="en-US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61534" y="5842625"/>
            <a:ext cx="4413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/>
              <a:t>가장 중요합니다</a:t>
            </a:r>
            <a:r>
              <a:rPr lang="en-US" altLang="ko-KR" sz="4400" b="1" dirty="0" smtClean="0"/>
              <a:t>.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4529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질의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응답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7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470" y="687394"/>
            <a:ext cx="5189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mtClean="0"/>
              <a:t>아키텍처는 심플</a:t>
            </a:r>
            <a:endParaRPr lang="en-US" altLang="ko-KR" sz="54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56451" y="2198193"/>
            <a:ext cx="2601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Window Form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94291" y="3323303"/>
            <a:ext cx="2925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Store Procedure</a:t>
            </a:r>
            <a:endParaRPr lang="en-US" sz="3200" b="1"/>
          </a:p>
        </p:txBody>
      </p:sp>
      <p:sp>
        <p:nvSpPr>
          <p:cNvPr id="7" name="TextBox 6"/>
          <p:cNvSpPr txBox="1"/>
          <p:nvPr/>
        </p:nvSpPr>
        <p:spPr>
          <a:xfrm>
            <a:off x="1593851" y="4448414"/>
            <a:ext cx="1926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SQLServer</a:t>
            </a:r>
            <a:endParaRPr lang="en-US" sz="3200" b="1" dirty="0"/>
          </a:p>
        </p:txBody>
      </p: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>
            <a:off x="2557192" y="2782968"/>
            <a:ext cx="0" cy="540335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2"/>
            <a:endCxn id="7" idx="0"/>
          </p:cNvCxnSpPr>
          <p:nvPr/>
        </p:nvCxnSpPr>
        <p:spPr>
          <a:xfrm>
            <a:off x="2557192" y="3908078"/>
            <a:ext cx="0" cy="540336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4103302" y="2581154"/>
            <a:ext cx="567159" cy="2233914"/>
          </a:xfrm>
          <a:prstGeom prst="rightBrace">
            <a:avLst>
              <a:gd name="adj1" fmla="val 51190"/>
              <a:gd name="adj2" fmla="val 50000"/>
            </a:avLst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25003" y="5564950"/>
            <a:ext cx="3982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smtClean="0"/>
              <a:t>느리고</a:t>
            </a:r>
            <a:r>
              <a:rPr lang="en-US" altLang="ko-KR" sz="5400" b="1" dirty="0" smtClean="0"/>
              <a:t>,</a:t>
            </a:r>
            <a:r>
              <a:rPr lang="ko-KR" altLang="en-US" sz="5400" b="1" dirty="0" smtClean="0"/>
              <a:t> 둔함</a:t>
            </a:r>
            <a:endParaRPr lang="en-US" altLang="ko-KR" sz="5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31" y="1951497"/>
            <a:ext cx="6727890" cy="332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2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614" y="1494889"/>
            <a:ext cx="5118485" cy="3619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1256" y="2067401"/>
            <a:ext cx="567520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/>
              <a:t>20 page </a:t>
            </a:r>
            <a:r>
              <a:rPr lang="ko-KR" altLang="en-US" sz="4800" b="1" dirty="0" smtClean="0"/>
              <a:t>넘는 분량의 </a:t>
            </a:r>
            <a:endParaRPr lang="en-US" altLang="ko-KR" sz="4800" b="1" dirty="0" smtClean="0"/>
          </a:p>
          <a:p>
            <a:pPr algn="ctr"/>
            <a:r>
              <a:rPr lang="ko-KR" altLang="en-US" sz="4800" b="1" dirty="0" smtClean="0"/>
              <a:t>수백개의</a:t>
            </a:r>
            <a:endParaRPr lang="en-US" altLang="ko-KR" sz="4800" b="1" dirty="0" smtClean="0"/>
          </a:p>
          <a:p>
            <a:pPr algn="ctr"/>
            <a:r>
              <a:rPr lang="ko-KR" altLang="en-US" sz="4800" b="1" dirty="0" smtClean="0"/>
              <a:t>중복된 </a:t>
            </a:r>
            <a:r>
              <a:rPr lang="en-US" altLang="ko-KR" sz="4800" b="1" dirty="0" smtClean="0"/>
              <a:t>UPDATE </a:t>
            </a:r>
            <a:r>
              <a:rPr lang="ko-KR" altLang="en-US" sz="4800" b="1" dirty="0" smtClean="0"/>
              <a:t>문</a:t>
            </a:r>
            <a:endParaRPr lang="en-US" altLang="ko-KR" sz="4800" b="1" dirty="0" smtClean="0"/>
          </a:p>
          <a:p>
            <a:pPr algn="ctr"/>
            <a:r>
              <a:rPr lang="en-US" altLang="ko-KR" sz="4800" b="1" dirty="0" smtClean="0"/>
              <a:t>(</a:t>
            </a:r>
            <a:r>
              <a:rPr lang="en-US" altLang="ko-KR" sz="4800" b="1" dirty="0"/>
              <a:t>Stored </a:t>
            </a:r>
            <a:r>
              <a:rPr lang="en-US" altLang="ko-KR" sz="4800" b="1" dirty="0" smtClean="0"/>
              <a:t>Procedure)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58878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남들은</a:t>
            </a:r>
            <a:r>
              <a:rPr lang="mr-IN" altLang="ko-KR" dirty="0" smtClean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355" y="1896077"/>
            <a:ext cx="28575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113" y="1896077"/>
            <a:ext cx="3997124" cy="2872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355" y="4987725"/>
            <a:ext cx="28575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113" y="4987726"/>
            <a:ext cx="3997124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41" y="1896077"/>
            <a:ext cx="4486156" cy="44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6913</TotalTime>
  <Words>1521</Words>
  <Application>Microsoft Macintosh PowerPoint</Application>
  <PresentationFormat>Widescreen</PresentationFormat>
  <Paragraphs>370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 Rounded MT Bold</vt:lpstr>
      <vt:lpstr>Calibri</vt:lpstr>
      <vt:lpstr>DengXian</vt:lpstr>
      <vt:lpstr>Franklin Gothic Heavy</vt:lpstr>
      <vt:lpstr>Mangal</vt:lpstr>
      <vt:lpstr>Roboto</vt:lpstr>
      <vt:lpstr>맑은 고딕</vt:lpstr>
      <vt:lpstr>Arial</vt:lpstr>
      <vt:lpstr>Office Theme</vt:lpstr>
      <vt:lpstr>돌아가는 서비스 만들기</vt:lpstr>
      <vt:lpstr>PowerPoint Presentation</vt:lpstr>
      <vt:lpstr>오늘의 주제는?</vt:lpstr>
      <vt:lpstr>중국에는 왜 갔나?</vt:lpstr>
      <vt:lpstr>PowerPoint Presentation</vt:lpstr>
      <vt:lpstr>와서 보니!</vt:lpstr>
      <vt:lpstr>PowerPoint Presentation</vt:lpstr>
      <vt:lpstr>PowerPoint Presentation</vt:lpstr>
      <vt:lpstr>남들은…</vt:lpstr>
      <vt:lpstr>우리는…</vt:lpstr>
      <vt:lpstr>PowerPoint Presentation</vt:lpstr>
      <vt:lpstr>경영자는</vt:lpstr>
      <vt:lpstr>PowerPoint Presentation</vt:lpstr>
      <vt:lpstr>차선책은</vt:lpstr>
      <vt:lpstr>우리 스스로 할 수는 없을까?</vt:lpstr>
      <vt:lpstr>두명의 조력자</vt:lpstr>
      <vt:lpstr>아기 발걸음 시작!</vt:lpstr>
      <vt:lpstr>PowerPoint Presentation</vt:lpstr>
      <vt:lpstr>시작은 해보자!</vt:lpstr>
      <vt:lpstr>걸음을 떼기는 쉽지 않다!</vt:lpstr>
      <vt:lpstr>첫걸음</vt:lpstr>
      <vt:lpstr>실제 사용하는 기능을 만들자!</vt:lpstr>
      <vt:lpstr>기술은 하고 싶은 걸로</vt:lpstr>
      <vt:lpstr>그래서 선택한 기술은?</vt:lpstr>
      <vt:lpstr>우리가 하고 있는 것이 뭐지?</vt:lpstr>
      <vt:lpstr>애자일이 아닌 애자일</vt:lpstr>
      <vt:lpstr>쥐뿔도 모르면서 MSA?</vt:lpstr>
      <vt:lpstr>그냥 하는 것!</vt:lpstr>
      <vt:lpstr>PowerPoint Presentation</vt:lpstr>
      <vt:lpstr>OFO vs. Mobike</vt:lpstr>
      <vt:lpstr>PowerPoint Presentation</vt:lpstr>
      <vt:lpstr>그래도 남은 것은!</vt:lpstr>
      <vt:lpstr>그렇지만 경영진은?</vt:lpstr>
      <vt:lpstr>慢慢！</vt:lpstr>
      <vt:lpstr>내실 다지기</vt:lpstr>
      <vt:lpstr>마이크로 서비스(1)</vt:lpstr>
      <vt:lpstr>마이크로 서비스(2)</vt:lpstr>
      <vt:lpstr>마이크로 서비스(3)</vt:lpstr>
      <vt:lpstr>마이크로 서비스(4)</vt:lpstr>
      <vt:lpstr>마이크로 서비스(5)</vt:lpstr>
      <vt:lpstr>긴 트렌젝션</vt:lpstr>
      <vt:lpstr>Event Driven(1)</vt:lpstr>
      <vt:lpstr>Event Driven(2)</vt:lpstr>
      <vt:lpstr>Event Driven(3)</vt:lpstr>
      <vt:lpstr>MSA는 쉽지 않다!</vt:lpstr>
      <vt:lpstr>Docker/Jenkins 이용한 배포</vt:lpstr>
      <vt:lpstr>Mingbai (明白）</vt:lpstr>
      <vt:lpstr>Event 모니터링</vt:lpstr>
      <vt:lpstr>데이터를 다루는데에  두려움을 가질 필요가 없다.</vt:lpstr>
      <vt:lpstr>Pangpang’s Data Federation</vt:lpstr>
      <vt:lpstr>성장하는 개발자</vt:lpstr>
      <vt:lpstr>성장이 멈춰있는 개발자</vt:lpstr>
      <vt:lpstr>생각이 많은 개발자</vt:lpstr>
      <vt:lpstr>성공했어요!</vt:lpstr>
      <vt:lpstr>성공 이면에는</vt:lpstr>
      <vt:lpstr>정말로 중요한 것은</vt:lpstr>
      <vt:lpstr>광군제 에피소드</vt:lpstr>
      <vt:lpstr>Legacy의 항복</vt:lpstr>
      <vt:lpstr>중국의 모바일 환경(1)</vt:lpstr>
      <vt:lpstr>중국 모바일 환경(2)</vt:lpstr>
      <vt:lpstr>중국의 모바일 환경(3)</vt:lpstr>
      <vt:lpstr>중국의 모바일 환경(4)</vt:lpstr>
      <vt:lpstr>정리하면</vt:lpstr>
      <vt:lpstr>PowerPoint Presentation</vt:lpstr>
      <vt:lpstr>질의 &amp; 응답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Hyoungjun</dc:creator>
  <cp:lastModifiedBy>Kim Hyoungjun</cp:lastModifiedBy>
  <cp:revision>1240</cp:revision>
  <dcterms:created xsi:type="dcterms:W3CDTF">2018-03-17T07:57:12Z</dcterms:created>
  <dcterms:modified xsi:type="dcterms:W3CDTF">2018-04-09T01:23:25Z</dcterms:modified>
</cp:coreProperties>
</file>